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44"/>
  </p:notesMasterIdLst>
  <p:sldIdLst>
    <p:sldId id="256" r:id="rId2"/>
    <p:sldId id="303" r:id="rId3"/>
    <p:sldId id="302" r:id="rId4"/>
    <p:sldId id="279"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323" autoAdjust="0"/>
  </p:normalViewPr>
  <p:slideViewPr>
    <p:cSldViewPr>
      <p:cViewPr>
        <p:scale>
          <a:sx n="60" d="100"/>
          <a:sy n="60" d="100"/>
        </p:scale>
        <p:origin x="-1422"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1F894C-DE6B-4B24-9BF0-1FBA6789FF12}" type="datetimeFigureOut">
              <a:rPr lang="en-US" smtClean="0"/>
              <a:t>10/21/2019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47107-7695-4353-B29E-1855E4707C6D}" type="slidenum">
              <a:rPr lang="en-US" smtClean="0"/>
              <a:t>‹#›</a:t>
            </a:fld>
            <a:endParaRPr lang="en-US"/>
          </a:p>
        </p:txBody>
      </p:sp>
    </p:spTree>
    <p:extLst>
      <p:ext uri="{BB962C8B-B14F-4D97-AF65-F5344CB8AC3E}">
        <p14:creationId xmlns:p14="http://schemas.microsoft.com/office/powerpoint/2010/main" val="2833354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pPr>
              <a:defRPr/>
            </a:pPr>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pPr>
              <a:defRPr/>
            </a:pPr>
            <a:fld id="{E56E2085-3FBE-4540-AE62-DB3C4E66F5C4}" type="slidenum">
              <a:rPr lang="en-US" smtClean="0"/>
              <a:pPr>
                <a:defRPr/>
              </a:pPr>
              <a:t>‹#›</a:t>
            </a:fld>
            <a:endParaRPr lang="en-US"/>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2997BBD-CC5D-4391-B33D-7DD7B4BC38F9}" type="slidenum">
              <a:rPr lang="en-US" smtClean="0"/>
              <a:pPr>
                <a:defRPr/>
              </a:pPr>
              <a:t>‹#›</a:t>
            </a:fld>
            <a:endParaRPr lang="en-US"/>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BF31244-5B28-49F9-AEB5-16F4D81ECD63}" type="slidenum">
              <a:rPr lang="en-US" smtClean="0"/>
              <a:pPr>
                <a:defRPr/>
              </a:pPr>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A6B76EF-EC3C-4CC2-A170-C720097A4759}" type="slidenum">
              <a:rPr lang="en-US" smtClean="0"/>
              <a:pPr>
                <a:defRPr/>
              </a:pPr>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8ECE60-CB27-448F-B89A-92AAF3D418D2}"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F0AB1A8-2E03-479E-AC0C-FBC2817CAF48}" type="slidenum">
              <a:rPr lang="en-US" smtClean="0"/>
              <a:pPr>
                <a:defRPr/>
              </a:pPr>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55DBC45-BCE2-466F-8BC8-628EB6E42CDB}" type="slidenum">
              <a:rPr lang="en-US" smtClean="0"/>
              <a:pPr>
                <a:defRPr/>
              </a:pPr>
              <a:t>‹#›</a:t>
            </a:fld>
            <a:endParaRPr lang="en-US"/>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0BD149C9-24EA-48E2-8308-F586E9E244BA}" type="slidenum">
              <a:rPr lang="en-US" smtClean="0"/>
              <a:pPr>
                <a:defRPr/>
              </a:pPr>
              <a:t>‹#›</a:t>
            </a:fld>
            <a:endParaRPr lang="en-US"/>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F0004C7B-64E3-476E-BBF4-58248008B5F3}"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917B8AB-E9C1-43CB-94D6-F875D8A7FB3F}"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ACAF9B4-A52C-4603-9D47-C2E1EC6C6375}"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pPr>
              <a:defRPr/>
            </a:pPr>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pPr>
              <a:defRPr/>
            </a:pPr>
            <a:fld id="{93F2EC62-FC5C-4CDD-8D2D-B84C9DF969A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39552" y="472882"/>
            <a:ext cx="8064896" cy="1731982"/>
          </a:xfrm>
        </p:spPr>
        <p:txBody>
          <a:bodyPr/>
          <a:lstStyle/>
          <a:p>
            <a:pPr eaLnBrk="1" hangingPunct="1">
              <a:defRPr/>
            </a:pPr>
            <a:r>
              <a:rPr lang="en-US" dirty="0" smtClean="0"/>
              <a:t>KOMPONEN  ANTARMUKA  GRAFIS</a:t>
            </a:r>
          </a:p>
        </p:txBody>
      </p:sp>
      <p:pic>
        <p:nvPicPr>
          <p:cNvPr id="2" name="Picture 2" descr="Hasil gambar untuk interface u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77" y="2204864"/>
            <a:ext cx="7167201" cy="40248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xfrm>
            <a:off x="228600" y="990600"/>
            <a:ext cx="2590800" cy="609600"/>
          </a:xfrm>
        </p:spPr>
        <p:txBody>
          <a:bodyPr/>
          <a:lstStyle/>
          <a:p>
            <a:pPr algn="l"/>
            <a:r>
              <a:rPr lang="en-US" dirty="0" err="1" smtClean="0"/>
              <a:t>Contoh</a:t>
            </a:r>
            <a:endParaRPr lang="en-US" dirty="0" smtClean="0"/>
          </a:p>
        </p:txBody>
      </p:sp>
      <p:grpSp>
        <p:nvGrpSpPr>
          <p:cNvPr id="10243" name="Group 21"/>
          <p:cNvGrpSpPr>
            <a:grpSpLocks/>
          </p:cNvGrpSpPr>
          <p:nvPr/>
        </p:nvGrpSpPr>
        <p:grpSpPr bwMode="auto">
          <a:xfrm>
            <a:off x="1356360" y="1484784"/>
            <a:ext cx="6705600" cy="4624387"/>
            <a:chOff x="864" y="1046"/>
            <a:chExt cx="4224" cy="2913"/>
          </a:xfrm>
        </p:grpSpPr>
        <p:pic>
          <p:nvPicPr>
            <p:cNvPr id="1024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488"/>
              <a:ext cx="4224" cy="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Oval 14"/>
            <p:cNvSpPr>
              <a:spLocks noChangeArrowheads="1"/>
            </p:cNvSpPr>
            <p:nvPr/>
          </p:nvSpPr>
          <p:spPr bwMode="auto">
            <a:xfrm>
              <a:off x="864" y="2160"/>
              <a:ext cx="1680" cy="720"/>
            </a:xfrm>
            <a:prstGeom prst="ellipse">
              <a:avLst/>
            </a:prstGeom>
            <a:solidFill>
              <a:srgbClr val="FFFF00">
                <a:alpha val="20000"/>
              </a:srgbClr>
            </a:solidFill>
            <a:ln w="9525">
              <a:solidFill>
                <a:srgbClr val="00FF00"/>
              </a:solidFill>
              <a:round/>
              <a:headEnd/>
              <a:tailEnd/>
            </a:ln>
          </p:spPr>
          <p:txBody>
            <a:bodyPr wrap="none" anchor="ctr"/>
            <a:lstStyle/>
            <a:p>
              <a:endParaRPr lang="id-ID"/>
            </a:p>
          </p:txBody>
        </p:sp>
        <p:sp>
          <p:nvSpPr>
            <p:cNvPr id="10246" name="Oval 15"/>
            <p:cNvSpPr>
              <a:spLocks noChangeArrowheads="1"/>
            </p:cNvSpPr>
            <p:nvPr/>
          </p:nvSpPr>
          <p:spPr bwMode="auto">
            <a:xfrm>
              <a:off x="3024" y="2160"/>
              <a:ext cx="720" cy="672"/>
            </a:xfrm>
            <a:prstGeom prst="ellipse">
              <a:avLst/>
            </a:prstGeom>
            <a:solidFill>
              <a:srgbClr val="FFFF00">
                <a:alpha val="20000"/>
              </a:srgbClr>
            </a:solidFill>
            <a:ln w="9525">
              <a:solidFill>
                <a:srgbClr val="00FF00"/>
              </a:solidFill>
              <a:round/>
              <a:headEnd/>
              <a:tailEnd/>
            </a:ln>
          </p:spPr>
          <p:txBody>
            <a:bodyPr wrap="none" anchor="ctr"/>
            <a:lstStyle/>
            <a:p>
              <a:endParaRPr lang="id-ID"/>
            </a:p>
          </p:txBody>
        </p:sp>
        <p:sp>
          <p:nvSpPr>
            <p:cNvPr id="10247" name="Oval 16"/>
            <p:cNvSpPr>
              <a:spLocks noChangeArrowheads="1"/>
            </p:cNvSpPr>
            <p:nvPr/>
          </p:nvSpPr>
          <p:spPr bwMode="auto">
            <a:xfrm>
              <a:off x="3792" y="2160"/>
              <a:ext cx="480" cy="672"/>
            </a:xfrm>
            <a:prstGeom prst="ellipse">
              <a:avLst/>
            </a:prstGeom>
            <a:solidFill>
              <a:srgbClr val="FFFF00">
                <a:alpha val="20000"/>
              </a:srgbClr>
            </a:solidFill>
            <a:ln w="9525">
              <a:solidFill>
                <a:srgbClr val="00FF00"/>
              </a:solidFill>
              <a:round/>
              <a:headEnd/>
              <a:tailEnd/>
            </a:ln>
          </p:spPr>
          <p:txBody>
            <a:bodyPr wrap="none" anchor="ctr"/>
            <a:lstStyle/>
            <a:p>
              <a:endParaRPr lang="id-ID"/>
            </a:p>
          </p:txBody>
        </p:sp>
        <p:sp>
          <p:nvSpPr>
            <p:cNvPr id="10248" name="Line 17"/>
            <p:cNvSpPr>
              <a:spLocks noChangeShapeType="1"/>
            </p:cNvSpPr>
            <p:nvPr/>
          </p:nvSpPr>
          <p:spPr bwMode="auto">
            <a:xfrm flipH="1">
              <a:off x="2064" y="1296"/>
              <a:ext cx="624"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49" name="Line 18"/>
            <p:cNvSpPr>
              <a:spLocks noChangeShapeType="1"/>
            </p:cNvSpPr>
            <p:nvPr/>
          </p:nvSpPr>
          <p:spPr bwMode="auto">
            <a:xfrm>
              <a:off x="2688" y="1296"/>
              <a:ext cx="432"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0" name="Line 19"/>
            <p:cNvSpPr>
              <a:spLocks noChangeShapeType="1"/>
            </p:cNvSpPr>
            <p:nvPr/>
          </p:nvSpPr>
          <p:spPr bwMode="auto">
            <a:xfrm>
              <a:off x="2688" y="1296"/>
              <a:ext cx="1152"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1" name="Text Box 20"/>
            <p:cNvSpPr txBox="1">
              <a:spLocks noChangeArrowheads="1"/>
            </p:cNvSpPr>
            <p:nvPr/>
          </p:nvSpPr>
          <p:spPr bwMode="auto">
            <a:xfrm>
              <a:off x="2256" y="1046"/>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t>List Box</a:t>
              </a:r>
            </a:p>
          </p:txBody>
        </p:sp>
      </p:grpSp>
    </p:spTree>
    <p:extLst>
      <p:ext uri="{BB962C8B-B14F-4D97-AF65-F5344CB8AC3E}">
        <p14:creationId xmlns:p14="http://schemas.microsoft.com/office/powerpoint/2010/main" val="3270614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73152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AutoShape 6"/>
          <p:cNvSpPr>
            <a:spLocks noChangeArrowheads="1"/>
          </p:cNvSpPr>
          <p:nvPr/>
        </p:nvSpPr>
        <p:spPr bwMode="auto">
          <a:xfrm>
            <a:off x="1905000" y="4114800"/>
            <a:ext cx="2971800" cy="1371600"/>
          </a:xfrm>
          <a:prstGeom prst="wedgeEllipseCallout">
            <a:avLst>
              <a:gd name="adj1" fmla="val -66398"/>
              <a:gd name="adj2" fmla="val -12442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id-ID"/>
          </a:p>
        </p:txBody>
      </p:sp>
      <p:sp>
        <p:nvSpPr>
          <p:cNvPr id="11268" name="Text Box 7"/>
          <p:cNvSpPr txBox="1">
            <a:spLocks noChangeArrowheads="1"/>
          </p:cNvSpPr>
          <p:nvPr/>
        </p:nvSpPr>
        <p:spPr bwMode="auto">
          <a:xfrm>
            <a:off x="1676400" y="3962400"/>
            <a:ext cx="3200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id-ID" sz="2000" b="1"/>
          </a:p>
          <a:p>
            <a:pPr algn="ctr" eaLnBrk="1" hangingPunct="1"/>
            <a:r>
              <a:rPr lang="id-ID" sz="2000" b="1"/>
              <a:t>List Box pada </a:t>
            </a:r>
          </a:p>
          <a:p>
            <a:pPr algn="ctr" eaLnBrk="1" hangingPunct="1"/>
            <a:r>
              <a:rPr lang="id-ID" sz="2000" b="1"/>
              <a:t>Microsoft Visual </a:t>
            </a:r>
          </a:p>
          <a:p>
            <a:pPr algn="ctr" eaLnBrk="1" hangingPunct="1"/>
            <a:r>
              <a:rPr lang="id-ID" sz="2000" b="1"/>
              <a:t>Basic 6.0</a:t>
            </a:r>
            <a:endParaRPr lang="en-US" sz="2000" b="1"/>
          </a:p>
        </p:txBody>
      </p:sp>
      <p:sp>
        <p:nvSpPr>
          <p:cNvPr id="11269" name="AutoShape 8"/>
          <p:cNvSpPr>
            <a:spLocks noChangeArrowheads="1"/>
          </p:cNvSpPr>
          <p:nvPr/>
        </p:nvSpPr>
        <p:spPr bwMode="auto">
          <a:xfrm>
            <a:off x="4648200" y="3048000"/>
            <a:ext cx="3581400" cy="1524000"/>
          </a:xfrm>
          <a:prstGeom prst="wedgeEllipseCallout">
            <a:avLst>
              <a:gd name="adj1" fmla="val -71764"/>
              <a:gd name="adj2" fmla="val -42185"/>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id-ID"/>
          </a:p>
        </p:txBody>
      </p:sp>
      <p:sp>
        <p:nvSpPr>
          <p:cNvPr id="11270" name="Text Box 9"/>
          <p:cNvSpPr txBox="1">
            <a:spLocks noChangeArrowheads="1"/>
          </p:cNvSpPr>
          <p:nvPr/>
        </p:nvSpPr>
        <p:spPr bwMode="auto">
          <a:xfrm>
            <a:off x="4572000" y="2895600"/>
            <a:ext cx="388620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id-ID" sz="2000" b="1"/>
          </a:p>
          <a:p>
            <a:pPr algn="ctr" eaLnBrk="1" hangingPunct="1"/>
            <a:r>
              <a:rPr lang="id-ID" sz="2400" b="1"/>
              <a:t> List Box dengan   </a:t>
            </a:r>
            <a:r>
              <a:rPr lang="id-ID" sz="2400" b="1" noProof="1"/>
              <a:t>sc</a:t>
            </a:r>
            <a:r>
              <a:rPr lang="id-ID" sz="2400" noProof="1"/>
              <a:t>rollbar baik vertikal      maupun horizontal</a:t>
            </a:r>
            <a:endParaRPr lang="en-US" sz="2400"/>
          </a:p>
        </p:txBody>
      </p:sp>
    </p:spTree>
    <p:extLst>
      <p:ext uri="{BB962C8B-B14F-4D97-AF65-F5344CB8AC3E}">
        <p14:creationId xmlns:p14="http://schemas.microsoft.com/office/powerpoint/2010/main" val="7218771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93868" y="260648"/>
            <a:ext cx="7756263" cy="1054250"/>
          </a:xfrm>
        </p:spPr>
        <p:txBody>
          <a:bodyPr/>
          <a:lstStyle/>
          <a:p>
            <a:pPr algn="r"/>
            <a:r>
              <a:rPr lang="en-US" b="1" dirty="0" smtClean="0"/>
              <a:t>4. Combo Box</a:t>
            </a:r>
          </a:p>
        </p:txBody>
      </p:sp>
      <p:sp>
        <p:nvSpPr>
          <p:cNvPr id="12291" name="Rectangle 4"/>
          <p:cNvSpPr>
            <a:spLocks noChangeArrowheads="1"/>
          </p:cNvSpPr>
          <p:nvPr/>
        </p:nvSpPr>
        <p:spPr bwMode="auto">
          <a:xfrm>
            <a:off x="381000" y="1143000"/>
            <a:ext cx="8382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just">
              <a:spcBef>
                <a:spcPct val="20000"/>
              </a:spcBef>
            </a:pPr>
            <a:r>
              <a:rPr lang="en-US" sz="3200" dirty="0"/>
              <a:t>	</a:t>
            </a:r>
            <a:r>
              <a:rPr lang="en-US" sz="2400" dirty="0" err="1"/>
              <a:t>Mempunyai</a:t>
            </a:r>
            <a:r>
              <a:rPr lang="en-US" sz="2400" dirty="0"/>
              <a:t> </a:t>
            </a:r>
            <a:r>
              <a:rPr lang="en-US" sz="2400" dirty="0" err="1"/>
              <a:t>fungsi</a:t>
            </a:r>
            <a:r>
              <a:rPr lang="en-US" sz="2400" dirty="0"/>
              <a:t> yang </a:t>
            </a:r>
            <a:r>
              <a:rPr lang="en-US" sz="2400" dirty="0" err="1"/>
              <a:t>sama</a:t>
            </a:r>
            <a:r>
              <a:rPr lang="en-US" sz="2400" dirty="0"/>
              <a:t> </a:t>
            </a:r>
            <a:r>
              <a:rPr lang="en-US" sz="2400" dirty="0" err="1"/>
              <a:t>dengan</a:t>
            </a:r>
            <a:r>
              <a:rPr lang="en-US" sz="2400" dirty="0"/>
              <a:t> list box, </a:t>
            </a:r>
            <a:r>
              <a:rPr lang="en-US" sz="2400" dirty="0" err="1"/>
              <a:t>yaitu</a:t>
            </a:r>
            <a:r>
              <a:rPr lang="en-US" sz="2400" dirty="0"/>
              <a:t> </a:t>
            </a:r>
            <a:r>
              <a:rPr lang="en-US" sz="2400" dirty="0" err="1"/>
              <a:t>untuk</a:t>
            </a:r>
            <a:r>
              <a:rPr lang="en-US" sz="2400" dirty="0"/>
              <a:t> </a:t>
            </a:r>
            <a:r>
              <a:rPr lang="en-US" sz="2400" dirty="0" err="1"/>
              <a:t>menampilkan</a:t>
            </a:r>
            <a:r>
              <a:rPr lang="en-US" sz="2400" dirty="0"/>
              <a:t> </a:t>
            </a:r>
            <a:r>
              <a:rPr lang="en-US" sz="2400" dirty="0" err="1"/>
              <a:t>sejumlah</a:t>
            </a:r>
            <a:r>
              <a:rPr lang="en-US" sz="2400" dirty="0"/>
              <a:t> </a:t>
            </a:r>
            <a:r>
              <a:rPr lang="en-US" sz="2400" dirty="0" err="1"/>
              <a:t>pilihan</a:t>
            </a:r>
            <a:r>
              <a:rPr lang="en-US" sz="2400" dirty="0"/>
              <a:t> yang </a:t>
            </a:r>
            <a:r>
              <a:rPr lang="en-US" sz="2400" dirty="0" err="1"/>
              <a:t>dapat</a:t>
            </a:r>
            <a:r>
              <a:rPr lang="en-US" sz="2400" dirty="0"/>
              <a:t> </a:t>
            </a:r>
            <a:r>
              <a:rPr lang="en-US" sz="2400" dirty="0" err="1"/>
              <a:t>dipilih</a:t>
            </a:r>
            <a:r>
              <a:rPr lang="en-US" sz="2400" dirty="0"/>
              <a:t> </a:t>
            </a:r>
            <a:r>
              <a:rPr lang="en-US" sz="2400" dirty="0" err="1"/>
              <a:t>secara</a:t>
            </a:r>
            <a:r>
              <a:rPr lang="en-US" sz="2400" dirty="0"/>
              <a:t> </a:t>
            </a:r>
            <a:r>
              <a:rPr lang="en-US" sz="2400" dirty="0" err="1"/>
              <a:t>bebas</a:t>
            </a:r>
            <a:r>
              <a:rPr lang="en-US" sz="2400" dirty="0"/>
              <a:t> </a:t>
            </a:r>
            <a:r>
              <a:rPr lang="en-US" sz="2400" dirty="0" err="1"/>
              <a:t>oleh</a:t>
            </a:r>
            <a:r>
              <a:rPr lang="en-US" sz="2400" dirty="0"/>
              <a:t> </a:t>
            </a:r>
            <a:r>
              <a:rPr lang="en-US" sz="2400" dirty="0" err="1"/>
              <a:t>pengguna</a:t>
            </a:r>
            <a:r>
              <a:rPr lang="en-US" sz="2400" dirty="0"/>
              <a:t>. </a:t>
            </a:r>
          </a:p>
          <a:p>
            <a:pPr marL="609600" indent="-609600" algn="just">
              <a:spcBef>
                <a:spcPct val="20000"/>
              </a:spcBef>
            </a:pPr>
            <a:r>
              <a:rPr lang="en-US" sz="2400" dirty="0"/>
              <a:t>	2 </a:t>
            </a:r>
            <a:r>
              <a:rPr lang="en-US" sz="2400" dirty="0" err="1"/>
              <a:t>perbedaan</a:t>
            </a:r>
            <a:r>
              <a:rPr lang="en-US" sz="2400" dirty="0"/>
              <a:t> </a:t>
            </a:r>
            <a:r>
              <a:rPr lang="en-US" sz="2400" dirty="0" err="1"/>
              <a:t>antara</a:t>
            </a:r>
            <a:r>
              <a:rPr lang="en-US" sz="2400" dirty="0"/>
              <a:t> list box </a:t>
            </a:r>
            <a:r>
              <a:rPr lang="en-US" sz="2400" dirty="0" err="1"/>
              <a:t>dengan</a:t>
            </a:r>
            <a:r>
              <a:rPr lang="en-US" sz="2400" dirty="0"/>
              <a:t> combo box:</a:t>
            </a:r>
          </a:p>
          <a:p>
            <a:pPr marL="609600" indent="-609600" algn="just">
              <a:spcBef>
                <a:spcPct val="20000"/>
              </a:spcBef>
              <a:buFontTx/>
              <a:buAutoNum type="alphaLcPeriod"/>
            </a:pPr>
            <a:r>
              <a:rPr lang="en-US" sz="2400" dirty="0" err="1"/>
              <a:t>Jika</a:t>
            </a:r>
            <a:r>
              <a:rPr lang="en-US" sz="2400" dirty="0"/>
              <a:t> </a:t>
            </a:r>
            <a:r>
              <a:rPr lang="en-US" sz="2400" dirty="0" err="1"/>
              <a:t>pada</a:t>
            </a:r>
            <a:r>
              <a:rPr lang="en-US" sz="2400" dirty="0"/>
              <a:t> list box </a:t>
            </a:r>
            <a:r>
              <a:rPr lang="en-US" sz="2400" dirty="0" err="1"/>
              <a:t>semua</a:t>
            </a:r>
            <a:r>
              <a:rPr lang="en-US" sz="2400" dirty="0"/>
              <a:t> </a:t>
            </a:r>
            <a:r>
              <a:rPr lang="en-US" sz="2400" dirty="0" err="1"/>
              <a:t>atau</a:t>
            </a:r>
            <a:r>
              <a:rPr lang="en-US" sz="2400" dirty="0"/>
              <a:t> </a:t>
            </a:r>
            <a:r>
              <a:rPr lang="en-US" sz="2400" dirty="0" err="1"/>
              <a:t>sebagian</a:t>
            </a:r>
            <a:r>
              <a:rPr lang="en-US" sz="2400" dirty="0"/>
              <a:t> </a:t>
            </a:r>
            <a:r>
              <a:rPr lang="en-US" sz="2400" dirty="0" err="1"/>
              <a:t>pilihan</a:t>
            </a:r>
            <a:r>
              <a:rPr lang="en-US" sz="2400" dirty="0"/>
              <a:t> yang </a:t>
            </a:r>
            <a:r>
              <a:rPr lang="en-US" sz="2400" dirty="0" err="1"/>
              <a:t>tersedia</a:t>
            </a:r>
            <a:r>
              <a:rPr lang="en-US" sz="2400" dirty="0"/>
              <a:t> </a:t>
            </a:r>
            <a:r>
              <a:rPr lang="en-US" sz="2400" dirty="0" err="1"/>
              <a:t>langsung</a:t>
            </a:r>
            <a:r>
              <a:rPr lang="en-US" sz="2400" dirty="0"/>
              <a:t> </a:t>
            </a:r>
            <a:r>
              <a:rPr lang="en-US" sz="2400" dirty="0" err="1"/>
              <a:t>akan</a:t>
            </a:r>
            <a:r>
              <a:rPr lang="en-US" sz="2400" dirty="0"/>
              <a:t> </a:t>
            </a:r>
            <a:r>
              <a:rPr lang="en-US" sz="2400" dirty="0" err="1"/>
              <a:t>terlihat</a:t>
            </a:r>
            <a:r>
              <a:rPr lang="en-US" sz="2400" dirty="0"/>
              <a:t>, </a:t>
            </a:r>
            <a:r>
              <a:rPr lang="en-US" sz="2400" dirty="0" err="1"/>
              <a:t>sedangkan</a:t>
            </a:r>
            <a:r>
              <a:rPr lang="en-US" sz="2400" dirty="0"/>
              <a:t> </a:t>
            </a:r>
            <a:r>
              <a:rPr lang="en-US" sz="2400" dirty="0" err="1"/>
              <a:t>pada</a:t>
            </a:r>
            <a:r>
              <a:rPr lang="en-US" sz="2400" dirty="0"/>
              <a:t> combo box </a:t>
            </a:r>
            <a:r>
              <a:rPr lang="en-US" sz="2400" dirty="0" err="1"/>
              <a:t>pilihan</a:t>
            </a:r>
            <a:r>
              <a:rPr lang="en-US" sz="2400" dirty="0"/>
              <a:t> </a:t>
            </a:r>
            <a:r>
              <a:rPr lang="en-US" sz="2400" dirty="0" err="1"/>
              <a:t>tidak</a:t>
            </a:r>
            <a:r>
              <a:rPr lang="en-US" sz="2400" dirty="0"/>
              <a:t> </a:t>
            </a:r>
            <a:r>
              <a:rPr lang="en-US" sz="2400" dirty="0" err="1"/>
              <a:t>akan</a:t>
            </a:r>
            <a:r>
              <a:rPr lang="en-US" sz="2400" dirty="0"/>
              <a:t> </a:t>
            </a:r>
            <a:r>
              <a:rPr lang="en-US" sz="2400" dirty="0" err="1"/>
              <a:t>terlihat</a:t>
            </a:r>
            <a:r>
              <a:rPr lang="en-US" sz="2400" dirty="0"/>
              <a:t> </a:t>
            </a:r>
            <a:r>
              <a:rPr lang="en-US" sz="2400" dirty="0" err="1"/>
              <a:t>sampai</a:t>
            </a:r>
            <a:r>
              <a:rPr lang="en-US" sz="2400" dirty="0"/>
              <a:t> </a:t>
            </a:r>
            <a:r>
              <a:rPr lang="en-US" sz="2400" dirty="0" err="1"/>
              <a:t>pengguna</a:t>
            </a:r>
            <a:r>
              <a:rPr lang="en-US" sz="2400" dirty="0"/>
              <a:t> </a:t>
            </a:r>
            <a:r>
              <a:rPr lang="en-US" sz="2400" dirty="0" err="1"/>
              <a:t>menekan</a:t>
            </a:r>
            <a:r>
              <a:rPr lang="en-US" sz="2400" dirty="0"/>
              <a:t> </a:t>
            </a:r>
            <a:r>
              <a:rPr lang="en-US" sz="2400" dirty="0" err="1"/>
              <a:t>tombol</a:t>
            </a:r>
            <a:r>
              <a:rPr lang="en-US" sz="2400" dirty="0"/>
              <a:t> </a:t>
            </a:r>
            <a:r>
              <a:rPr lang="en-US" sz="2400" dirty="0" err="1"/>
              <a:t>kontrol</a:t>
            </a:r>
            <a:r>
              <a:rPr lang="en-US" sz="2400" dirty="0"/>
              <a:t>.</a:t>
            </a:r>
          </a:p>
          <a:p>
            <a:pPr marL="609600" indent="-609600" algn="just">
              <a:spcBef>
                <a:spcPct val="20000"/>
              </a:spcBef>
              <a:buFontTx/>
              <a:buAutoNum type="alphaLcPeriod"/>
            </a:pPr>
            <a:r>
              <a:rPr lang="en-US" sz="2400" dirty="0" err="1"/>
              <a:t>Pada</a:t>
            </a:r>
            <a:r>
              <a:rPr lang="en-US" sz="2400" dirty="0"/>
              <a:t> list box </a:t>
            </a:r>
            <a:r>
              <a:rPr lang="en-US" sz="2400" dirty="0" err="1"/>
              <a:t>pengguna</a:t>
            </a:r>
            <a:r>
              <a:rPr lang="en-US" sz="2400" dirty="0"/>
              <a:t> </a:t>
            </a:r>
            <a:r>
              <a:rPr lang="en-US" sz="2400" dirty="0" err="1"/>
              <a:t>hanya</a:t>
            </a:r>
            <a:r>
              <a:rPr lang="en-US" sz="2400" dirty="0"/>
              <a:t> </a:t>
            </a:r>
            <a:r>
              <a:rPr lang="en-US" sz="2400" dirty="0" err="1"/>
              <a:t>dapat</a:t>
            </a:r>
            <a:r>
              <a:rPr lang="en-US" sz="2400" dirty="0"/>
              <a:t> </a:t>
            </a:r>
            <a:r>
              <a:rPr lang="en-US" sz="2400" dirty="0" err="1"/>
              <a:t>memilih</a:t>
            </a:r>
            <a:r>
              <a:rPr lang="en-US" sz="2400" dirty="0"/>
              <a:t> </a:t>
            </a:r>
            <a:r>
              <a:rPr lang="en-US" sz="2400" dirty="0" err="1"/>
              <a:t>pilihan</a:t>
            </a:r>
            <a:r>
              <a:rPr lang="en-US" sz="2400" dirty="0"/>
              <a:t> yang </a:t>
            </a:r>
            <a:r>
              <a:rPr lang="en-US" sz="2400" dirty="0" err="1"/>
              <a:t>tersedia</a:t>
            </a:r>
            <a:r>
              <a:rPr lang="en-US" sz="2400" dirty="0"/>
              <a:t>, </a:t>
            </a:r>
            <a:r>
              <a:rPr lang="en-US" sz="2400" dirty="0" err="1"/>
              <a:t>sedang</a:t>
            </a:r>
            <a:r>
              <a:rPr lang="en-US" sz="2400" dirty="0"/>
              <a:t> </a:t>
            </a:r>
            <a:r>
              <a:rPr lang="en-US" sz="2400" dirty="0" err="1"/>
              <a:t>pada</a:t>
            </a:r>
            <a:r>
              <a:rPr lang="en-US" sz="2400" dirty="0"/>
              <a:t> combo box </a:t>
            </a:r>
            <a:r>
              <a:rPr lang="en-US" sz="2400" dirty="0" err="1"/>
              <a:t>pengguna</a:t>
            </a:r>
            <a:r>
              <a:rPr lang="en-US" sz="2400" dirty="0"/>
              <a:t> </a:t>
            </a:r>
            <a:r>
              <a:rPr lang="en-US" sz="2400" dirty="0" err="1"/>
              <a:t>dapat</a:t>
            </a:r>
            <a:r>
              <a:rPr lang="en-US" sz="2400" dirty="0"/>
              <a:t> </a:t>
            </a:r>
            <a:r>
              <a:rPr lang="en-US" sz="2400" dirty="0" err="1"/>
              <a:t>memasukkan</a:t>
            </a:r>
            <a:r>
              <a:rPr lang="en-US" sz="2400" dirty="0"/>
              <a:t> </a:t>
            </a:r>
            <a:r>
              <a:rPr lang="en-US" sz="2400" dirty="0" err="1"/>
              <a:t>pilihan</a:t>
            </a:r>
            <a:r>
              <a:rPr lang="en-US" sz="2400" dirty="0"/>
              <a:t> yang </a:t>
            </a:r>
            <a:r>
              <a:rPr lang="en-US" sz="2400" dirty="0" err="1"/>
              <a:t>mungkin</a:t>
            </a:r>
            <a:r>
              <a:rPr lang="en-US" sz="2400" dirty="0"/>
              <a:t> </a:t>
            </a:r>
            <a:r>
              <a:rPr lang="en-US" sz="2400" dirty="0" err="1"/>
              <a:t>tidak</a:t>
            </a:r>
            <a:r>
              <a:rPr lang="en-US" sz="2400" dirty="0"/>
              <a:t> </a:t>
            </a:r>
            <a:r>
              <a:rPr lang="en-US" sz="2400" dirty="0" err="1"/>
              <a:t>ada</a:t>
            </a:r>
            <a:r>
              <a:rPr lang="en-US" sz="2400" dirty="0"/>
              <a:t> </a:t>
            </a:r>
            <a:r>
              <a:rPr lang="en-US" sz="2400" dirty="0" err="1"/>
              <a:t>dalam</a:t>
            </a:r>
            <a:r>
              <a:rPr lang="en-US" sz="2400" dirty="0"/>
              <a:t> </a:t>
            </a:r>
            <a:r>
              <a:rPr lang="en-US" sz="2400" dirty="0" err="1"/>
              <a:t>daftar</a:t>
            </a:r>
            <a:r>
              <a:rPr lang="en-US" sz="2400" dirty="0"/>
              <a:t> </a:t>
            </a:r>
            <a:r>
              <a:rPr lang="en-US" sz="2400" dirty="0" err="1"/>
              <a:t>pilihan</a:t>
            </a:r>
            <a:r>
              <a:rPr lang="en-US" sz="2400" dirty="0"/>
              <a:t> yang </a:t>
            </a:r>
            <a:r>
              <a:rPr lang="en-US" sz="2400" dirty="0" err="1"/>
              <a:t>tersedia</a:t>
            </a:r>
            <a:r>
              <a:rPr lang="en-US" sz="2400" dirty="0"/>
              <a:t> </a:t>
            </a:r>
          </a:p>
          <a:p>
            <a:pPr marL="609600" indent="-609600" algn="just">
              <a:spcBef>
                <a:spcPct val="20000"/>
              </a:spcBef>
            </a:pPr>
            <a:endParaRPr lang="en-US" sz="2400" dirty="0"/>
          </a:p>
        </p:txBody>
      </p:sp>
      <p:sp>
        <p:nvSpPr>
          <p:cNvPr id="12292" name="Line 5"/>
          <p:cNvSpPr>
            <a:spLocks noChangeShapeType="1"/>
          </p:cNvSpPr>
          <p:nvPr/>
        </p:nvSpPr>
        <p:spPr bwMode="auto">
          <a:xfrm>
            <a:off x="609600" y="1143000"/>
            <a:ext cx="80772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339356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a:xfrm>
            <a:off x="538336" y="593607"/>
            <a:ext cx="3271664" cy="808037"/>
          </a:xfrm>
        </p:spPr>
        <p:txBody>
          <a:bodyPr/>
          <a:lstStyle/>
          <a:p>
            <a:pPr algn="l"/>
            <a:r>
              <a:rPr lang="en-US" dirty="0" err="1" smtClean="0"/>
              <a:t>Contoh</a:t>
            </a:r>
            <a:endParaRPr lang="en-US" dirty="0" smtClean="0"/>
          </a:p>
        </p:txBody>
      </p:sp>
      <p:grpSp>
        <p:nvGrpSpPr>
          <p:cNvPr id="13315" name="Group 12"/>
          <p:cNvGrpSpPr>
            <a:grpSpLocks/>
          </p:cNvGrpSpPr>
          <p:nvPr/>
        </p:nvGrpSpPr>
        <p:grpSpPr bwMode="auto">
          <a:xfrm>
            <a:off x="1676400" y="1233488"/>
            <a:ext cx="6553200" cy="5243512"/>
            <a:chOff x="1056" y="777"/>
            <a:chExt cx="4128" cy="3303"/>
          </a:xfrm>
        </p:grpSpPr>
        <p:pic>
          <p:nvPicPr>
            <p:cNvPr id="133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 y="1253"/>
              <a:ext cx="4128" cy="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Line 6"/>
            <p:cNvSpPr>
              <a:spLocks noChangeShapeType="1"/>
            </p:cNvSpPr>
            <p:nvPr/>
          </p:nvSpPr>
          <p:spPr bwMode="auto">
            <a:xfrm flipH="1">
              <a:off x="2208" y="1056"/>
              <a:ext cx="24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8" name="Line 7"/>
            <p:cNvSpPr>
              <a:spLocks noChangeShapeType="1"/>
            </p:cNvSpPr>
            <p:nvPr/>
          </p:nvSpPr>
          <p:spPr bwMode="auto">
            <a:xfrm flipH="1">
              <a:off x="2400" y="1056"/>
              <a:ext cx="48" cy="18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9" name="Line 8"/>
            <p:cNvSpPr>
              <a:spLocks noChangeShapeType="1"/>
            </p:cNvSpPr>
            <p:nvPr/>
          </p:nvSpPr>
          <p:spPr bwMode="auto">
            <a:xfrm>
              <a:off x="2448" y="1056"/>
              <a:ext cx="1104"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0" name="Line 9"/>
            <p:cNvSpPr>
              <a:spLocks noChangeShapeType="1"/>
            </p:cNvSpPr>
            <p:nvPr/>
          </p:nvSpPr>
          <p:spPr bwMode="auto">
            <a:xfrm>
              <a:off x="2496" y="1056"/>
              <a:ext cx="2256"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1" name="Line 10"/>
            <p:cNvSpPr>
              <a:spLocks noChangeShapeType="1"/>
            </p:cNvSpPr>
            <p:nvPr/>
          </p:nvSpPr>
          <p:spPr bwMode="auto">
            <a:xfrm>
              <a:off x="2448" y="1056"/>
              <a:ext cx="1536" cy="18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2" name="Text Box 11"/>
            <p:cNvSpPr txBox="1">
              <a:spLocks noChangeArrowheads="1"/>
            </p:cNvSpPr>
            <p:nvPr/>
          </p:nvSpPr>
          <p:spPr bwMode="auto">
            <a:xfrm>
              <a:off x="1968" y="777"/>
              <a:ext cx="11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a:t>Combo Box</a:t>
              </a:r>
            </a:p>
          </p:txBody>
        </p:sp>
      </p:grpSp>
    </p:spTree>
    <p:extLst>
      <p:ext uri="{BB962C8B-B14F-4D97-AF65-F5344CB8AC3E}">
        <p14:creationId xmlns:p14="http://schemas.microsoft.com/office/powerpoint/2010/main" val="37917350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71600"/>
            <a:ext cx="6400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AutoShape 5"/>
          <p:cNvSpPr>
            <a:spLocks noChangeArrowheads="1"/>
          </p:cNvSpPr>
          <p:nvPr/>
        </p:nvSpPr>
        <p:spPr bwMode="auto">
          <a:xfrm>
            <a:off x="0" y="3733800"/>
            <a:ext cx="2971800" cy="1371600"/>
          </a:xfrm>
          <a:prstGeom prst="wedgeEllipseCallout">
            <a:avLst>
              <a:gd name="adj1" fmla="val 29542"/>
              <a:gd name="adj2" fmla="val -7905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id-ID"/>
          </a:p>
        </p:txBody>
      </p:sp>
      <p:sp>
        <p:nvSpPr>
          <p:cNvPr id="14340" name="Text Box 6"/>
          <p:cNvSpPr txBox="1">
            <a:spLocks noChangeArrowheads="1"/>
          </p:cNvSpPr>
          <p:nvPr/>
        </p:nvSpPr>
        <p:spPr bwMode="auto">
          <a:xfrm>
            <a:off x="252845" y="3794125"/>
            <a:ext cx="2438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id-ID" sz="2000" b="1" dirty="0"/>
          </a:p>
          <a:p>
            <a:pPr algn="ctr" eaLnBrk="1" hangingPunct="1"/>
            <a:r>
              <a:rPr lang="id-ID" sz="2000" b="1" dirty="0"/>
              <a:t>Combo Box pada </a:t>
            </a:r>
          </a:p>
          <a:p>
            <a:pPr algn="ctr" eaLnBrk="1" hangingPunct="1"/>
            <a:r>
              <a:rPr lang="id-ID" sz="2000" b="1" dirty="0"/>
              <a:t>Microsoft Visual </a:t>
            </a:r>
          </a:p>
          <a:p>
            <a:pPr algn="ctr" eaLnBrk="1" hangingPunct="1"/>
            <a:r>
              <a:rPr lang="id-ID" sz="2000" b="1" dirty="0"/>
              <a:t>Basic 6.0</a:t>
            </a:r>
            <a:endParaRPr lang="en-US" sz="2000" b="1" dirty="0"/>
          </a:p>
        </p:txBody>
      </p:sp>
    </p:spTree>
    <p:extLst>
      <p:ext uri="{BB962C8B-B14F-4D97-AF65-F5344CB8AC3E}">
        <p14:creationId xmlns:p14="http://schemas.microsoft.com/office/powerpoint/2010/main" val="204563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042628" y="188640"/>
            <a:ext cx="7363544" cy="762000"/>
          </a:xfrm>
        </p:spPr>
        <p:txBody>
          <a:bodyPr/>
          <a:lstStyle/>
          <a:p>
            <a:r>
              <a:rPr lang="en-US" sz="3200" b="1" noProof="1" smtClean="0"/>
              <a:t>Kapan Penggunaan List Box dan Combo Box</a:t>
            </a:r>
          </a:p>
        </p:txBody>
      </p:sp>
      <p:sp>
        <p:nvSpPr>
          <p:cNvPr id="15363" name="Rectangle 3"/>
          <p:cNvSpPr>
            <a:spLocks noGrp="1" noChangeArrowheads="1"/>
          </p:cNvSpPr>
          <p:nvPr>
            <p:ph sz="quarter" idx="4294967295"/>
          </p:nvPr>
        </p:nvSpPr>
        <p:spPr>
          <a:xfrm>
            <a:off x="495300" y="1295400"/>
            <a:ext cx="8458200" cy="5410200"/>
          </a:xfrm>
          <a:prstGeom prst="rect">
            <a:avLst/>
          </a:prstGeom>
        </p:spPr>
        <p:txBody>
          <a:bodyPr>
            <a:normAutofit lnSpcReduction="10000"/>
          </a:bodyPr>
          <a:lstStyle/>
          <a:p>
            <a:pPr>
              <a:lnSpc>
                <a:spcPct val="90000"/>
              </a:lnSpc>
            </a:pPr>
            <a:r>
              <a:rPr lang="en-US" sz="2400" noProof="1" smtClean="0"/>
              <a:t>Telah disebutkan bahwa list box dan combo box mempunyai fungsi yang sama, yaitu sama-sama untuk menampilkan sejumlah pilihan yang dapat dipilih oleh user.</a:t>
            </a:r>
          </a:p>
          <a:p>
            <a:pPr>
              <a:lnSpc>
                <a:spcPct val="90000"/>
              </a:lnSpc>
            </a:pPr>
            <a:r>
              <a:rPr lang="en-US" sz="2400" noProof="1" smtClean="0"/>
              <a:t>Kapan sebaiknya menggunakan list box dan kapan sebaiknya menggunakan combo box ???</a:t>
            </a:r>
          </a:p>
          <a:p>
            <a:pPr>
              <a:lnSpc>
                <a:spcPct val="90000"/>
              </a:lnSpc>
            </a:pPr>
            <a:r>
              <a:rPr lang="en-US" sz="2400" noProof="1" smtClean="0"/>
              <a:t>Pertimbangan untuk memilih salah satu dari kedua komponen tersebut, terutama tergantung dari seberapa besar bagian layar yang akan digunakan untuk menampilkan komponen-komponen tersebut.</a:t>
            </a:r>
          </a:p>
          <a:p>
            <a:r>
              <a:rPr lang="en-US" sz="2400" noProof="1" smtClean="0"/>
              <a:t>Jika layar cukup lebar, maka sebaiknya menggunakan list box karena user dapat mengetahui secara langsung sebagian atau seluruh pilihan yang tersedia.</a:t>
            </a:r>
          </a:p>
          <a:p>
            <a:r>
              <a:rPr lang="en-US" sz="2400" noProof="1" smtClean="0"/>
              <a:t>Tapi jika layar tidak cukup luas untuk menampilkan pilihan, maka jalan terbaik adalah menggunakan combo box</a:t>
            </a:r>
          </a:p>
          <a:p>
            <a:endParaRPr lang="en-US" sz="2400" noProof="1" smtClean="0"/>
          </a:p>
          <a:p>
            <a:endParaRPr lang="en-US" sz="2400" noProof="1" smtClean="0"/>
          </a:p>
          <a:p>
            <a:pPr>
              <a:lnSpc>
                <a:spcPct val="90000"/>
              </a:lnSpc>
            </a:pPr>
            <a:endParaRPr lang="en-US" sz="2400" noProof="1" smtClean="0"/>
          </a:p>
        </p:txBody>
      </p:sp>
      <p:sp>
        <p:nvSpPr>
          <p:cNvPr id="15364" name="Line 5"/>
          <p:cNvSpPr>
            <a:spLocks noChangeShapeType="1"/>
          </p:cNvSpPr>
          <p:nvPr/>
        </p:nvSpPr>
        <p:spPr bwMode="auto">
          <a:xfrm>
            <a:off x="609600" y="1066800"/>
            <a:ext cx="82296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272924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11560" y="188640"/>
            <a:ext cx="8229600" cy="1143000"/>
          </a:xfrm>
        </p:spPr>
        <p:txBody>
          <a:bodyPr/>
          <a:lstStyle/>
          <a:p>
            <a:pPr algn="r"/>
            <a:r>
              <a:rPr lang="en-US" b="1" dirty="0" smtClean="0"/>
              <a:t>5. </a:t>
            </a:r>
            <a:r>
              <a:rPr lang="en-US" b="1" dirty="0" err="1" smtClean="0"/>
              <a:t>Tombol</a:t>
            </a:r>
            <a:r>
              <a:rPr lang="en-US" b="1" dirty="0" smtClean="0"/>
              <a:t> Radio</a:t>
            </a:r>
          </a:p>
        </p:txBody>
      </p:sp>
      <p:sp>
        <p:nvSpPr>
          <p:cNvPr id="17411" name="Rectangle 4"/>
          <p:cNvSpPr>
            <a:spLocks noChangeArrowheads="1"/>
          </p:cNvSpPr>
          <p:nvPr/>
        </p:nvSpPr>
        <p:spPr bwMode="auto">
          <a:xfrm>
            <a:off x="-20965" y="1052736"/>
            <a:ext cx="3458344"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spcBef>
                <a:spcPct val="20000"/>
              </a:spcBef>
            </a:pPr>
            <a:r>
              <a:rPr lang="en-US" sz="3200" dirty="0" smtClean="0"/>
              <a:t>	</a:t>
            </a:r>
            <a:r>
              <a:rPr lang="en-US" sz="2800" dirty="0" err="1" smtClean="0"/>
              <a:t>Sejumlah</a:t>
            </a:r>
            <a:r>
              <a:rPr lang="en-US" sz="2800" dirty="0" smtClean="0"/>
              <a:t> </a:t>
            </a:r>
            <a:r>
              <a:rPr lang="en-US" sz="2800" dirty="0" err="1" smtClean="0"/>
              <a:t>pilihan</a:t>
            </a:r>
            <a:r>
              <a:rPr lang="en-US" sz="2800" dirty="0" smtClean="0"/>
              <a:t> yang </a:t>
            </a:r>
            <a:r>
              <a:rPr lang="en-US" sz="2800" dirty="0" err="1" smtClean="0"/>
              <a:t>memung-kinkan</a:t>
            </a:r>
            <a:r>
              <a:rPr lang="en-US" sz="2800" dirty="0"/>
              <a:t> </a:t>
            </a:r>
            <a:r>
              <a:rPr lang="en-US" sz="2800" dirty="0" err="1" smtClean="0"/>
              <a:t>pengguna</a:t>
            </a:r>
            <a:r>
              <a:rPr lang="en-US" sz="2800" dirty="0" smtClean="0"/>
              <a:t> </a:t>
            </a:r>
            <a:r>
              <a:rPr lang="en-US" sz="2800" dirty="0" err="1"/>
              <a:t>untuk</a:t>
            </a:r>
            <a:r>
              <a:rPr lang="en-US" sz="2800" dirty="0"/>
              <a:t> </a:t>
            </a:r>
            <a:r>
              <a:rPr lang="en-US" sz="2800" dirty="0" err="1"/>
              <a:t>memilih</a:t>
            </a:r>
            <a:r>
              <a:rPr lang="en-US" sz="2800" dirty="0"/>
              <a:t> </a:t>
            </a:r>
            <a:r>
              <a:rPr lang="en-US" sz="2800" dirty="0" err="1"/>
              <a:t>salah</a:t>
            </a:r>
            <a:r>
              <a:rPr lang="en-US" sz="2800" dirty="0"/>
              <a:t> </a:t>
            </a:r>
            <a:r>
              <a:rPr lang="en-US" sz="2800" dirty="0" err="1"/>
              <a:t>satu</a:t>
            </a:r>
            <a:r>
              <a:rPr lang="en-US" sz="2800" dirty="0"/>
              <a:t> </a:t>
            </a:r>
            <a:r>
              <a:rPr lang="en-US" sz="2800" dirty="0" err="1"/>
              <a:t>pilihan</a:t>
            </a:r>
            <a:r>
              <a:rPr lang="en-US" sz="2800" dirty="0"/>
              <a:t> yang </a:t>
            </a:r>
            <a:r>
              <a:rPr lang="en-US" sz="2800" dirty="0" err="1"/>
              <a:t>tersedia</a:t>
            </a:r>
            <a:r>
              <a:rPr lang="en-US" sz="2800" dirty="0"/>
              <a:t>, </a:t>
            </a:r>
            <a:r>
              <a:rPr lang="en-US" sz="2800" dirty="0" err="1"/>
              <a:t>pilihan</a:t>
            </a:r>
            <a:r>
              <a:rPr lang="en-US" sz="2800" dirty="0"/>
              <a:t> </a:t>
            </a:r>
            <a:r>
              <a:rPr lang="en-US" sz="2800" dirty="0" err="1"/>
              <a:t>tersebut</a:t>
            </a:r>
            <a:r>
              <a:rPr lang="en-US" sz="2800" dirty="0"/>
              <a:t> </a:t>
            </a:r>
            <a:r>
              <a:rPr lang="en-US" sz="2800" dirty="0" err="1"/>
              <a:t>dapat</a:t>
            </a:r>
            <a:r>
              <a:rPr lang="en-US" sz="2800" dirty="0"/>
              <a:t> </a:t>
            </a:r>
            <a:r>
              <a:rPr lang="en-US" sz="2800" dirty="0" err="1"/>
              <a:t>bernilai</a:t>
            </a:r>
            <a:r>
              <a:rPr lang="en-US" sz="2800" dirty="0"/>
              <a:t> on </a:t>
            </a:r>
            <a:r>
              <a:rPr lang="en-US" sz="2800" dirty="0" err="1"/>
              <a:t>atau</a:t>
            </a:r>
            <a:r>
              <a:rPr lang="en-US" sz="2800" dirty="0"/>
              <a:t> off yang </a:t>
            </a:r>
            <a:r>
              <a:rPr lang="en-US" sz="2800" dirty="0" err="1"/>
              <a:t>ditandai</a:t>
            </a:r>
            <a:r>
              <a:rPr lang="en-US" sz="2800" dirty="0"/>
              <a:t> </a:t>
            </a:r>
            <a:r>
              <a:rPr lang="en-US" sz="2800" dirty="0" err="1"/>
              <a:t>dengan</a:t>
            </a:r>
            <a:r>
              <a:rPr lang="en-US" sz="2800" dirty="0"/>
              <a:t> </a:t>
            </a:r>
            <a:r>
              <a:rPr lang="en-US" sz="2800" dirty="0" err="1"/>
              <a:t>tanda</a:t>
            </a:r>
            <a:r>
              <a:rPr lang="en-US" sz="2800" dirty="0"/>
              <a:t> </a:t>
            </a:r>
            <a:r>
              <a:rPr lang="en-US" sz="2800" dirty="0" err="1"/>
              <a:t>tertentu</a:t>
            </a:r>
            <a:r>
              <a:rPr lang="en-US" sz="2800" dirty="0"/>
              <a:t>. </a:t>
            </a:r>
          </a:p>
        </p:txBody>
      </p:sp>
      <p:pic>
        <p:nvPicPr>
          <p:cNvPr id="7170" name="Picture 2" descr="Hasil gambar untuk radio button for ques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379" y="1584216"/>
            <a:ext cx="5724525"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8360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90500" y="404664"/>
            <a:ext cx="2819400" cy="731838"/>
          </a:xfrm>
        </p:spPr>
        <p:txBody>
          <a:bodyPr/>
          <a:lstStyle/>
          <a:p>
            <a:pPr algn="l"/>
            <a:r>
              <a:rPr lang="en-US" dirty="0" err="1" smtClean="0"/>
              <a:t>Contoh</a:t>
            </a:r>
            <a:endParaRPr lang="en-US" dirty="0" smtClean="0"/>
          </a:p>
        </p:txBody>
      </p:sp>
      <p:grpSp>
        <p:nvGrpSpPr>
          <p:cNvPr id="18435" name="Group 9"/>
          <p:cNvGrpSpPr>
            <a:grpSpLocks/>
          </p:cNvGrpSpPr>
          <p:nvPr/>
        </p:nvGrpSpPr>
        <p:grpSpPr bwMode="auto">
          <a:xfrm>
            <a:off x="762000" y="1789113"/>
            <a:ext cx="7953375" cy="4764087"/>
            <a:chOff x="480" y="912"/>
            <a:chExt cx="5010" cy="3001"/>
          </a:xfrm>
        </p:grpSpPr>
        <p:pic>
          <p:nvPicPr>
            <p:cNvPr id="184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912"/>
              <a:ext cx="3954" cy="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6"/>
            <p:cNvSpPr txBox="1">
              <a:spLocks noChangeArrowheads="1"/>
            </p:cNvSpPr>
            <p:nvPr/>
          </p:nvSpPr>
          <p:spPr bwMode="auto">
            <a:xfrm>
              <a:off x="480" y="2208"/>
              <a:ext cx="6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a:t>Radio Button</a:t>
              </a:r>
            </a:p>
          </p:txBody>
        </p:sp>
        <p:sp>
          <p:nvSpPr>
            <p:cNvPr id="18438" name="Line 7"/>
            <p:cNvSpPr>
              <a:spLocks noChangeShapeType="1"/>
            </p:cNvSpPr>
            <p:nvPr/>
          </p:nvSpPr>
          <p:spPr bwMode="auto">
            <a:xfrm flipV="1">
              <a:off x="1008" y="1968"/>
              <a:ext cx="72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39" name="Line 8"/>
            <p:cNvSpPr>
              <a:spLocks noChangeShapeType="1"/>
            </p:cNvSpPr>
            <p:nvPr/>
          </p:nvSpPr>
          <p:spPr bwMode="auto">
            <a:xfrm>
              <a:off x="1056" y="2448"/>
              <a:ext cx="720"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654181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086725"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AutoShape 5"/>
          <p:cNvSpPr>
            <a:spLocks noChangeArrowheads="1"/>
          </p:cNvSpPr>
          <p:nvPr/>
        </p:nvSpPr>
        <p:spPr bwMode="auto">
          <a:xfrm>
            <a:off x="1143000" y="3352800"/>
            <a:ext cx="4725144" cy="1444352"/>
          </a:xfrm>
          <a:prstGeom prst="wedgeEllipseCallout">
            <a:avLst>
              <a:gd name="adj1" fmla="val -53509"/>
              <a:gd name="adj2" fmla="val -81616"/>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id-ID"/>
          </a:p>
        </p:txBody>
      </p:sp>
      <p:sp>
        <p:nvSpPr>
          <p:cNvPr id="19460" name="Text Box 6"/>
          <p:cNvSpPr txBox="1">
            <a:spLocks noChangeArrowheads="1"/>
          </p:cNvSpPr>
          <p:nvPr/>
        </p:nvSpPr>
        <p:spPr bwMode="auto">
          <a:xfrm>
            <a:off x="1752972" y="3485877"/>
            <a:ext cx="3505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id-ID" sz="2000" b="1" dirty="0"/>
          </a:p>
          <a:p>
            <a:pPr algn="ctr" eaLnBrk="1" hangingPunct="1"/>
            <a:r>
              <a:rPr lang="id-ID" sz="2000" b="1" dirty="0"/>
              <a:t>Radio Button (Tombol Radio) pada  Microsoft Visual Basic 6.0</a:t>
            </a:r>
            <a:endParaRPr lang="en-US" sz="2000" b="1" dirty="0"/>
          </a:p>
        </p:txBody>
      </p:sp>
    </p:spTree>
    <p:extLst>
      <p:ext uri="{BB962C8B-B14F-4D97-AF65-F5344CB8AC3E}">
        <p14:creationId xmlns:p14="http://schemas.microsoft.com/office/powerpoint/2010/main" val="1586234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457200"/>
            <a:ext cx="8229600" cy="1143000"/>
          </a:xfrm>
        </p:spPr>
        <p:txBody>
          <a:bodyPr/>
          <a:lstStyle/>
          <a:p>
            <a:pPr algn="r"/>
            <a:r>
              <a:rPr lang="en-US" b="1" dirty="0" smtClean="0"/>
              <a:t>6. Check Box</a:t>
            </a:r>
          </a:p>
        </p:txBody>
      </p:sp>
      <p:sp>
        <p:nvSpPr>
          <p:cNvPr id="20484" name="Line 5"/>
          <p:cNvSpPr>
            <a:spLocks noChangeShapeType="1"/>
          </p:cNvSpPr>
          <p:nvPr/>
        </p:nvSpPr>
        <p:spPr bwMode="auto">
          <a:xfrm>
            <a:off x="609600" y="1447800"/>
            <a:ext cx="80772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098" name="Picture 2" descr="Hasil gambar untuk checkbox inte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576" y="1585392"/>
            <a:ext cx="5306762" cy="3960440"/>
          </a:xfrm>
          <a:prstGeom prst="rect">
            <a:avLst/>
          </a:prstGeom>
          <a:noFill/>
          <a:extLst>
            <a:ext uri="{909E8E84-426E-40DD-AFC4-6F175D3DCCD1}">
              <a14:hiddenFill xmlns:a14="http://schemas.microsoft.com/office/drawing/2010/main">
                <a:solidFill>
                  <a:srgbClr val="FFFFFF"/>
                </a:solidFill>
              </a14:hiddenFill>
            </a:ext>
          </a:extLst>
        </p:spPr>
      </p:pic>
      <p:sp>
        <p:nvSpPr>
          <p:cNvPr id="20483" name="Rectangle 4"/>
          <p:cNvSpPr>
            <a:spLocks noChangeArrowheads="1"/>
          </p:cNvSpPr>
          <p:nvPr/>
        </p:nvSpPr>
        <p:spPr bwMode="auto">
          <a:xfrm>
            <a:off x="0" y="1573224"/>
            <a:ext cx="3419872" cy="46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spcBef>
                <a:spcPct val="20000"/>
              </a:spcBef>
            </a:pPr>
            <a:r>
              <a:rPr lang="en-US" sz="3200" dirty="0"/>
              <a:t>	</a:t>
            </a:r>
            <a:r>
              <a:rPr lang="en-US" sz="2800" dirty="0" err="1"/>
              <a:t>Sejumlah</a:t>
            </a:r>
            <a:r>
              <a:rPr lang="en-US" sz="2800" dirty="0"/>
              <a:t> </a:t>
            </a:r>
            <a:r>
              <a:rPr lang="en-US" sz="2800" dirty="0" err="1"/>
              <a:t>pilihan</a:t>
            </a:r>
            <a:r>
              <a:rPr lang="en-US" sz="2800" dirty="0"/>
              <a:t> yang </a:t>
            </a:r>
            <a:r>
              <a:rPr lang="en-US" sz="2800" dirty="0" err="1"/>
              <a:t>memungkinkan</a:t>
            </a:r>
            <a:r>
              <a:rPr lang="en-US" sz="2800" dirty="0"/>
              <a:t> </a:t>
            </a:r>
            <a:r>
              <a:rPr lang="en-US" sz="2800" dirty="0" err="1"/>
              <a:t>pengguna</a:t>
            </a:r>
            <a:r>
              <a:rPr lang="en-US" sz="2800" dirty="0"/>
              <a:t> </a:t>
            </a:r>
            <a:r>
              <a:rPr lang="en-US" sz="2800" dirty="0" err="1"/>
              <a:t>untuk</a:t>
            </a:r>
            <a:r>
              <a:rPr lang="en-US" sz="2800" dirty="0"/>
              <a:t> </a:t>
            </a:r>
            <a:r>
              <a:rPr lang="en-US" sz="2800" dirty="0" err="1"/>
              <a:t>memilih</a:t>
            </a:r>
            <a:r>
              <a:rPr lang="en-US" sz="2800" dirty="0"/>
              <a:t> </a:t>
            </a:r>
            <a:r>
              <a:rPr lang="en-US" sz="2800" dirty="0" err="1"/>
              <a:t>salah</a:t>
            </a:r>
            <a:r>
              <a:rPr lang="en-US" sz="2800" dirty="0"/>
              <a:t> </a:t>
            </a:r>
            <a:r>
              <a:rPr lang="en-US" sz="2800" dirty="0" err="1"/>
              <a:t>satu</a:t>
            </a:r>
            <a:r>
              <a:rPr lang="en-US" sz="2800" dirty="0"/>
              <a:t> </a:t>
            </a:r>
            <a:r>
              <a:rPr lang="en-US" sz="2800" dirty="0" err="1"/>
              <a:t>atau</a:t>
            </a:r>
            <a:r>
              <a:rPr lang="en-US" sz="2800" dirty="0"/>
              <a:t> </a:t>
            </a:r>
            <a:r>
              <a:rPr lang="en-US" sz="2800" dirty="0" err="1"/>
              <a:t>lebih</a:t>
            </a:r>
            <a:r>
              <a:rPr lang="en-US" sz="2800" dirty="0"/>
              <a:t> </a:t>
            </a:r>
            <a:r>
              <a:rPr lang="en-US" sz="2800" dirty="0" err="1"/>
              <a:t>pilihan</a:t>
            </a:r>
            <a:r>
              <a:rPr lang="en-US" sz="2800" dirty="0"/>
              <a:t> yang </a:t>
            </a:r>
            <a:r>
              <a:rPr lang="en-US" sz="2800" dirty="0" err="1"/>
              <a:t>tersedia</a:t>
            </a:r>
            <a:r>
              <a:rPr lang="en-US" sz="2800" dirty="0"/>
              <a:t>.</a:t>
            </a:r>
          </a:p>
        </p:txBody>
      </p:sp>
      <p:pic>
        <p:nvPicPr>
          <p:cNvPr id="6" name="Picture 6" descr="Hasil gambar untuk checkbox interf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5010864"/>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299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74638"/>
            <a:ext cx="8229600" cy="850106"/>
          </a:xfrm>
        </p:spPr>
        <p:txBody>
          <a:bodyPr>
            <a:normAutofit fontScale="90000"/>
          </a:bodyPr>
          <a:lstStyle/>
          <a:p>
            <a:pPr marL="320040" indent="-320040" eaLnBrk="1" fontAlgn="auto" hangingPunct="1">
              <a:spcAft>
                <a:spcPts val="0"/>
              </a:spcAft>
              <a:buClr>
                <a:schemeClr val="accent6">
                  <a:lumMod val="75000"/>
                </a:schemeClr>
              </a:buClr>
              <a:defRPr/>
            </a:pPr>
            <a:r>
              <a:rPr lang="en-US" sz="4000" b="1" dirty="0" err="1" smtClean="0">
                <a:latin typeface="Arial Black" pitchFamily="34" charset="0"/>
              </a:rPr>
              <a:t>Komponen</a:t>
            </a:r>
            <a:r>
              <a:rPr lang="en-US" sz="4000" b="1" dirty="0" smtClean="0">
                <a:latin typeface="Arial Black" pitchFamily="34" charset="0"/>
              </a:rPr>
              <a:t> </a:t>
            </a:r>
            <a:r>
              <a:rPr lang="en-US" sz="4000" b="1" dirty="0" err="1" smtClean="0">
                <a:latin typeface="Arial Black" pitchFamily="34" charset="0"/>
              </a:rPr>
              <a:t>Antarmuka</a:t>
            </a:r>
            <a:r>
              <a:rPr lang="en-US" sz="4000" b="1" dirty="0" smtClean="0">
                <a:latin typeface="Arial Black" pitchFamily="34" charset="0"/>
              </a:rPr>
              <a:t> </a:t>
            </a:r>
            <a:r>
              <a:rPr lang="en-US" sz="4000" b="1" dirty="0" err="1" smtClean="0">
                <a:latin typeface="Arial Black" pitchFamily="34" charset="0"/>
              </a:rPr>
              <a:t>Pengguna</a:t>
            </a:r>
            <a:endParaRPr lang="en-US" sz="4000" b="1" dirty="0" smtClean="0">
              <a:latin typeface="Arial Black" pitchFamily="34" charset="0"/>
            </a:endParaRPr>
          </a:p>
        </p:txBody>
      </p:sp>
      <p:sp>
        <p:nvSpPr>
          <p:cNvPr id="11267" name="Rectangle 3"/>
          <p:cNvSpPr>
            <a:spLocks noGrp="1" noChangeArrowheads="1"/>
          </p:cNvSpPr>
          <p:nvPr>
            <p:ph sz="quarter" idx="4294967295"/>
          </p:nvPr>
        </p:nvSpPr>
        <p:spPr>
          <a:xfrm>
            <a:off x="467544" y="1988840"/>
            <a:ext cx="8229600" cy="4437856"/>
          </a:xfrm>
          <a:prstGeom prst="rect">
            <a:avLst/>
          </a:prstGeom>
        </p:spPr>
        <p:txBody>
          <a:bodyPr/>
          <a:lstStyle/>
          <a:p>
            <a:pPr marL="609600" indent="-609600" eaLnBrk="1" hangingPunct="1">
              <a:lnSpc>
                <a:spcPct val="80000"/>
              </a:lnSpc>
              <a:buFontTx/>
              <a:buAutoNum type="arabicPeriod"/>
            </a:pPr>
            <a:r>
              <a:rPr lang="en-US" sz="2400" b="1" dirty="0" smtClean="0">
                <a:solidFill>
                  <a:schemeClr val="accent5">
                    <a:lumMod val="75000"/>
                  </a:schemeClr>
                </a:solidFill>
              </a:rPr>
              <a:t>Model </a:t>
            </a:r>
            <a:r>
              <a:rPr lang="en-US" sz="2400" b="1" dirty="0" err="1" smtClean="0">
                <a:solidFill>
                  <a:schemeClr val="accent5">
                    <a:lumMod val="75000"/>
                  </a:schemeClr>
                </a:solidFill>
              </a:rPr>
              <a:t>pengguna</a:t>
            </a:r>
            <a:r>
              <a:rPr lang="en-US" sz="2400" dirty="0" smtClean="0"/>
              <a:t>; </a:t>
            </a:r>
            <a:r>
              <a:rPr lang="en-US" sz="2400" dirty="0" err="1" smtClean="0"/>
              <a:t>memungkinkan</a:t>
            </a:r>
            <a:r>
              <a:rPr lang="en-US" sz="2400" dirty="0" smtClean="0"/>
              <a:t> user </a:t>
            </a:r>
            <a:r>
              <a:rPr lang="en-US" sz="2400" dirty="0" err="1" smtClean="0"/>
              <a:t>untuk</a:t>
            </a:r>
            <a:r>
              <a:rPr lang="en-US" sz="2400" dirty="0" smtClean="0"/>
              <a:t> </a:t>
            </a:r>
            <a:r>
              <a:rPr lang="en-US" sz="2400" dirty="0" err="1" smtClean="0"/>
              <a:t>mengembangkan</a:t>
            </a:r>
            <a:r>
              <a:rPr lang="en-US" sz="2400" dirty="0" smtClean="0"/>
              <a:t> </a:t>
            </a:r>
            <a:r>
              <a:rPr lang="en-US" sz="2400" dirty="0" err="1" smtClean="0"/>
              <a:t>pemahaman</a:t>
            </a:r>
            <a:r>
              <a:rPr lang="en-US" sz="2400" dirty="0" smtClean="0"/>
              <a:t> yang </a:t>
            </a:r>
            <a:r>
              <a:rPr lang="en-US" sz="2400" dirty="0" err="1" smtClean="0"/>
              <a:t>mendasar</a:t>
            </a:r>
            <a:r>
              <a:rPr lang="en-US" sz="2400" dirty="0" smtClean="0"/>
              <a:t> </a:t>
            </a:r>
            <a:r>
              <a:rPr lang="en-US" sz="2400" dirty="0" err="1" smtClean="0"/>
              <a:t>tentang</a:t>
            </a:r>
            <a:r>
              <a:rPr lang="en-US" sz="2400" dirty="0" smtClean="0"/>
              <a:t> </a:t>
            </a:r>
            <a:r>
              <a:rPr lang="en-US" sz="2400" dirty="0" err="1" smtClean="0"/>
              <a:t>apa</a:t>
            </a:r>
            <a:r>
              <a:rPr lang="en-US" sz="2400" dirty="0" smtClean="0"/>
              <a:t> yang </a:t>
            </a:r>
            <a:r>
              <a:rPr lang="en-US" sz="2400" dirty="0" err="1" smtClean="0"/>
              <a:t>dikerjakan</a:t>
            </a:r>
            <a:r>
              <a:rPr lang="en-US" sz="2400" dirty="0" smtClean="0"/>
              <a:t> </a:t>
            </a:r>
            <a:r>
              <a:rPr lang="en-US" sz="2400" dirty="0" err="1" smtClean="0"/>
              <a:t>oleh</a:t>
            </a:r>
            <a:r>
              <a:rPr lang="en-US" sz="2400" dirty="0" smtClean="0"/>
              <a:t> program, </a:t>
            </a:r>
            <a:r>
              <a:rPr lang="en-US" sz="2400" dirty="0" err="1" smtClean="0"/>
              <a:t>bahkan</a:t>
            </a:r>
            <a:r>
              <a:rPr lang="en-US" sz="2400" dirty="0" smtClean="0"/>
              <a:t> </a:t>
            </a:r>
            <a:r>
              <a:rPr lang="en-US" sz="2400" dirty="0" err="1" smtClean="0"/>
              <a:t>oleh</a:t>
            </a:r>
            <a:r>
              <a:rPr lang="en-US" sz="2400" dirty="0" smtClean="0"/>
              <a:t> user yang </a:t>
            </a:r>
            <a:r>
              <a:rPr lang="en-US" sz="2400" dirty="0" err="1" smtClean="0"/>
              <a:t>sama</a:t>
            </a:r>
            <a:r>
              <a:rPr lang="en-US" sz="2400" dirty="0" smtClean="0"/>
              <a:t> </a:t>
            </a:r>
            <a:r>
              <a:rPr lang="en-US" sz="2400" dirty="0" err="1" smtClean="0"/>
              <a:t>sekali</a:t>
            </a:r>
            <a:r>
              <a:rPr lang="en-US" sz="2400" dirty="0" smtClean="0"/>
              <a:t> </a:t>
            </a:r>
            <a:r>
              <a:rPr lang="en-US" sz="2400" dirty="0" err="1" smtClean="0"/>
              <a:t>tidak</a:t>
            </a:r>
            <a:r>
              <a:rPr lang="en-US" sz="2400" dirty="0" smtClean="0"/>
              <a:t> </a:t>
            </a:r>
            <a:r>
              <a:rPr lang="en-US" sz="2400" dirty="0" err="1" smtClean="0"/>
              <a:t>mengetahui</a:t>
            </a:r>
            <a:r>
              <a:rPr lang="en-US" sz="2400" dirty="0" smtClean="0"/>
              <a:t> </a:t>
            </a:r>
            <a:r>
              <a:rPr lang="en-US" sz="2400" dirty="0" err="1" smtClean="0"/>
              <a:t>teknologi</a:t>
            </a:r>
            <a:r>
              <a:rPr lang="en-US" sz="2400" dirty="0" smtClean="0"/>
              <a:t> </a:t>
            </a:r>
            <a:r>
              <a:rPr lang="en-US" sz="2400" dirty="0" err="1" smtClean="0"/>
              <a:t>komputer</a:t>
            </a:r>
            <a:endParaRPr lang="en-US" sz="2400" dirty="0" smtClean="0"/>
          </a:p>
          <a:p>
            <a:pPr marL="609600" indent="-609600" eaLnBrk="1" hangingPunct="1">
              <a:lnSpc>
                <a:spcPct val="80000"/>
              </a:lnSpc>
              <a:buFontTx/>
              <a:buAutoNum type="arabicPeriod"/>
            </a:pPr>
            <a:r>
              <a:rPr lang="en-US" sz="2400" b="1" dirty="0" err="1" smtClean="0">
                <a:solidFill>
                  <a:schemeClr val="accent5">
                    <a:lumMod val="75000"/>
                  </a:schemeClr>
                </a:solidFill>
              </a:rPr>
              <a:t>Bahasa</a:t>
            </a:r>
            <a:r>
              <a:rPr lang="en-US" sz="2400" b="1" dirty="0" smtClean="0">
                <a:solidFill>
                  <a:schemeClr val="accent5">
                    <a:lumMod val="75000"/>
                  </a:schemeClr>
                </a:solidFill>
              </a:rPr>
              <a:t> </a:t>
            </a:r>
            <a:r>
              <a:rPr lang="en-US" sz="2400" b="1" dirty="0" err="1" smtClean="0">
                <a:solidFill>
                  <a:schemeClr val="accent5">
                    <a:lumMod val="75000"/>
                  </a:schemeClr>
                </a:solidFill>
              </a:rPr>
              <a:t>perintah</a:t>
            </a:r>
            <a:r>
              <a:rPr lang="en-US" sz="2400" dirty="0" smtClean="0"/>
              <a:t>; </a:t>
            </a:r>
            <a:r>
              <a:rPr lang="en-US" sz="2400" dirty="0" err="1" smtClean="0"/>
              <a:t>sedapat</a:t>
            </a:r>
            <a:r>
              <a:rPr lang="en-US" sz="2400" dirty="0" smtClean="0"/>
              <a:t> </a:t>
            </a:r>
            <a:r>
              <a:rPr lang="en-US" sz="2400" dirty="0" err="1" smtClean="0"/>
              <a:t>mungkin</a:t>
            </a:r>
            <a:r>
              <a:rPr lang="en-US" sz="2400" dirty="0" smtClean="0"/>
              <a:t> </a:t>
            </a:r>
            <a:r>
              <a:rPr lang="en-US" sz="2400" dirty="0" err="1" smtClean="0"/>
              <a:t>menggunakan</a:t>
            </a:r>
            <a:r>
              <a:rPr lang="en-US" sz="2400" dirty="0" smtClean="0"/>
              <a:t> </a:t>
            </a:r>
            <a:r>
              <a:rPr lang="en-US" sz="2400" dirty="0" err="1" smtClean="0"/>
              <a:t>bahasa</a:t>
            </a:r>
            <a:r>
              <a:rPr lang="en-US" sz="2400" dirty="0" smtClean="0"/>
              <a:t> </a:t>
            </a:r>
            <a:r>
              <a:rPr lang="en-US" sz="2400" dirty="0" err="1" smtClean="0"/>
              <a:t>alami</a:t>
            </a:r>
            <a:endParaRPr lang="en-US" sz="2400" dirty="0" smtClean="0"/>
          </a:p>
          <a:p>
            <a:pPr marL="609600" indent="-609600" eaLnBrk="1" hangingPunct="1">
              <a:lnSpc>
                <a:spcPct val="80000"/>
              </a:lnSpc>
              <a:buFontTx/>
              <a:buAutoNum type="arabicPeriod"/>
            </a:pPr>
            <a:r>
              <a:rPr lang="en-US" sz="2400" b="1" dirty="0" err="1" smtClean="0">
                <a:solidFill>
                  <a:schemeClr val="accent5">
                    <a:lumMod val="75000"/>
                  </a:schemeClr>
                </a:solidFill>
              </a:rPr>
              <a:t>Umpan</a:t>
            </a:r>
            <a:r>
              <a:rPr lang="en-US" sz="2400" b="1" dirty="0" smtClean="0">
                <a:solidFill>
                  <a:schemeClr val="accent5">
                    <a:lumMod val="75000"/>
                  </a:schemeClr>
                </a:solidFill>
              </a:rPr>
              <a:t> </a:t>
            </a:r>
            <a:r>
              <a:rPr lang="en-US" sz="2400" b="1" dirty="0" err="1" smtClean="0">
                <a:solidFill>
                  <a:schemeClr val="accent5">
                    <a:lumMod val="75000"/>
                  </a:schemeClr>
                </a:solidFill>
              </a:rPr>
              <a:t>balik</a:t>
            </a:r>
            <a:r>
              <a:rPr lang="en-US" sz="2400" dirty="0" smtClean="0"/>
              <a:t>; </a:t>
            </a:r>
            <a:r>
              <a:rPr lang="en-US" sz="2400" dirty="0" err="1" smtClean="0"/>
              <a:t>kemampuan</a:t>
            </a:r>
            <a:r>
              <a:rPr lang="en-US" sz="2400" dirty="0" smtClean="0"/>
              <a:t> </a:t>
            </a:r>
            <a:r>
              <a:rPr lang="en-US" sz="2400" dirty="0" err="1" smtClean="0"/>
              <a:t>sebuah</a:t>
            </a:r>
            <a:r>
              <a:rPr lang="en-US" sz="2400" dirty="0" smtClean="0"/>
              <a:t> program yang </a:t>
            </a:r>
            <a:r>
              <a:rPr lang="en-US" sz="2400" dirty="0" err="1" smtClean="0"/>
              <a:t>membantu</a:t>
            </a:r>
            <a:r>
              <a:rPr lang="en-US" sz="2400" dirty="0" smtClean="0"/>
              <a:t> user </a:t>
            </a:r>
            <a:r>
              <a:rPr lang="en-US" sz="2400" dirty="0" err="1" smtClean="0"/>
              <a:t>untuk</a:t>
            </a:r>
            <a:r>
              <a:rPr lang="en-US" sz="2400" dirty="0" smtClean="0"/>
              <a:t> </a:t>
            </a:r>
            <a:r>
              <a:rPr lang="en-US" sz="2400" dirty="0" err="1" smtClean="0"/>
              <a:t>mengoperasikan</a:t>
            </a:r>
            <a:r>
              <a:rPr lang="en-US" sz="2400" dirty="0" smtClean="0"/>
              <a:t> program </a:t>
            </a:r>
            <a:r>
              <a:rPr lang="en-US" sz="2400" dirty="0" err="1" smtClean="0"/>
              <a:t>itu</a:t>
            </a:r>
            <a:r>
              <a:rPr lang="en-US" sz="2400" dirty="0" smtClean="0"/>
              <a:t> </a:t>
            </a:r>
            <a:r>
              <a:rPr lang="en-US" sz="2400" dirty="0" err="1" smtClean="0"/>
              <a:t>sendiri</a:t>
            </a:r>
            <a:endParaRPr lang="en-US" sz="2400" dirty="0" smtClean="0"/>
          </a:p>
          <a:p>
            <a:pPr marL="609600" indent="-609600" eaLnBrk="1" hangingPunct="1">
              <a:lnSpc>
                <a:spcPct val="80000"/>
              </a:lnSpc>
              <a:buFontTx/>
              <a:buAutoNum type="arabicPeriod"/>
            </a:pPr>
            <a:r>
              <a:rPr lang="en-US" sz="2400" b="1" dirty="0" err="1" smtClean="0">
                <a:solidFill>
                  <a:schemeClr val="accent5">
                    <a:lumMod val="75000"/>
                  </a:schemeClr>
                </a:solidFill>
              </a:rPr>
              <a:t>Tampilan</a:t>
            </a:r>
            <a:r>
              <a:rPr lang="en-US" sz="2400" b="1" dirty="0" smtClean="0">
                <a:solidFill>
                  <a:schemeClr val="accent5">
                    <a:lumMod val="75000"/>
                  </a:schemeClr>
                </a:solidFill>
              </a:rPr>
              <a:t> </a:t>
            </a:r>
            <a:r>
              <a:rPr lang="en-US" sz="2400" b="1" dirty="0" err="1" smtClean="0">
                <a:solidFill>
                  <a:schemeClr val="accent5">
                    <a:lumMod val="75000"/>
                  </a:schemeClr>
                </a:solidFill>
              </a:rPr>
              <a:t>informasi</a:t>
            </a:r>
            <a:r>
              <a:rPr lang="en-US" sz="2400" dirty="0" smtClean="0"/>
              <a:t>; </a:t>
            </a:r>
            <a:r>
              <a:rPr lang="en-US" sz="2400" dirty="0" err="1" smtClean="0"/>
              <a:t>digunakan</a:t>
            </a:r>
            <a:r>
              <a:rPr lang="en-US" sz="2400" dirty="0" smtClean="0"/>
              <a:t> </a:t>
            </a:r>
            <a:r>
              <a:rPr lang="en-US" sz="2400" dirty="0" err="1" smtClean="0"/>
              <a:t>untuk</a:t>
            </a:r>
            <a:r>
              <a:rPr lang="en-US" sz="2400" dirty="0" smtClean="0"/>
              <a:t> </a:t>
            </a:r>
            <a:r>
              <a:rPr lang="en-US" sz="2400" dirty="0" err="1" smtClean="0"/>
              <a:t>menunjukkan</a:t>
            </a:r>
            <a:r>
              <a:rPr lang="en-US" sz="2400" dirty="0" smtClean="0"/>
              <a:t> status </a:t>
            </a:r>
            <a:r>
              <a:rPr lang="en-US" sz="2400" dirty="0" err="1" smtClean="0"/>
              <a:t>informasi</a:t>
            </a:r>
            <a:r>
              <a:rPr lang="en-US" sz="2400" dirty="0" smtClean="0"/>
              <a:t> </a:t>
            </a:r>
            <a:r>
              <a:rPr lang="en-US" sz="2400" dirty="0" err="1" smtClean="0"/>
              <a:t>atau</a:t>
            </a:r>
            <a:r>
              <a:rPr lang="en-US" sz="2400" dirty="0" smtClean="0"/>
              <a:t> program </a:t>
            </a:r>
            <a:r>
              <a:rPr lang="en-US" sz="2400" dirty="0" err="1" smtClean="0"/>
              <a:t>ketika</a:t>
            </a:r>
            <a:r>
              <a:rPr lang="en-US" sz="2400" dirty="0" smtClean="0"/>
              <a:t> user </a:t>
            </a:r>
            <a:r>
              <a:rPr lang="en-US" sz="2400" dirty="0" err="1" smtClean="0"/>
              <a:t>melakukan</a:t>
            </a:r>
            <a:r>
              <a:rPr lang="en-US" sz="2400" dirty="0" smtClean="0"/>
              <a:t> </a:t>
            </a:r>
            <a:r>
              <a:rPr lang="en-US" sz="2400" dirty="0" err="1" smtClean="0"/>
              <a:t>suatu</a:t>
            </a:r>
            <a:r>
              <a:rPr lang="en-US" sz="2400" dirty="0" smtClean="0"/>
              <a:t> </a:t>
            </a:r>
            <a:r>
              <a:rPr lang="en-US" sz="2400" dirty="0" err="1" smtClean="0"/>
              <a:t>tindakan</a:t>
            </a:r>
            <a:endParaRPr lang="en-US" sz="2400" dirty="0" smtClean="0"/>
          </a:p>
        </p:txBody>
      </p:sp>
    </p:spTree>
    <p:extLst>
      <p:ext uri="{BB962C8B-B14F-4D97-AF65-F5344CB8AC3E}">
        <p14:creationId xmlns:p14="http://schemas.microsoft.com/office/powerpoint/2010/main" val="274297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a:xfrm>
            <a:off x="152400" y="990600"/>
            <a:ext cx="3843536" cy="685800"/>
          </a:xfrm>
        </p:spPr>
        <p:txBody>
          <a:bodyPr/>
          <a:lstStyle/>
          <a:p>
            <a:pPr algn="l"/>
            <a:r>
              <a:rPr lang="en-US" dirty="0" err="1" smtClean="0"/>
              <a:t>Contoh</a:t>
            </a:r>
            <a:endParaRPr lang="en-US" dirty="0" smtClean="0"/>
          </a:p>
        </p:txBody>
      </p:sp>
      <p:grpSp>
        <p:nvGrpSpPr>
          <p:cNvPr id="21507" name="Group 10"/>
          <p:cNvGrpSpPr>
            <a:grpSpLocks/>
          </p:cNvGrpSpPr>
          <p:nvPr/>
        </p:nvGrpSpPr>
        <p:grpSpPr bwMode="auto">
          <a:xfrm>
            <a:off x="914400" y="260648"/>
            <a:ext cx="7618040" cy="6183015"/>
            <a:chOff x="576" y="816"/>
            <a:chExt cx="4073" cy="3243"/>
          </a:xfrm>
        </p:grpSpPr>
        <p:pic>
          <p:nvPicPr>
            <p:cNvPr id="215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 y="816"/>
              <a:ext cx="2729" cy="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6"/>
            <p:cNvSpPr txBox="1">
              <a:spLocks noChangeArrowheads="1"/>
            </p:cNvSpPr>
            <p:nvPr/>
          </p:nvSpPr>
          <p:spPr bwMode="auto">
            <a:xfrm>
              <a:off x="576" y="2208"/>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t>Check Box</a:t>
              </a:r>
            </a:p>
          </p:txBody>
        </p:sp>
        <p:sp>
          <p:nvSpPr>
            <p:cNvPr id="21510" name="Line 7"/>
            <p:cNvSpPr>
              <a:spLocks noChangeShapeType="1"/>
            </p:cNvSpPr>
            <p:nvPr/>
          </p:nvSpPr>
          <p:spPr bwMode="auto">
            <a:xfrm flipV="1">
              <a:off x="1488" y="1776"/>
              <a:ext cx="624"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1" name="Line 8"/>
            <p:cNvSpPr>
              <a:spLocks noChangeShapeType="1"/>
            </p:cNvSpPr>
            <p:nvPr/>
          </p:nvSpPr>
          <p:spPr bwMode="auto">
            <a:xfrm flipV="1">
              <a:off x="1536" y="1824"/>
              <a:ext cx="182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2" name="Line 9"/>
            <p:cNvSpPr>
              <a:spLocks noChangeShapeType="1"/>
            </p:cNvSpPr>
            <p:nvPr/>
          </p:nvSpPr>
          <p:spPr bwMode="auto">
            <a:xfrm>
              <a:off x="1488" y="2448"/>
              <a:ext cx="576"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635677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716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AutoShape 5"/>
          <p:cNvSpPr>
            <a:spLocks noChangeArrowheads="1"/>
          </p:cNvSpPr>
          <p:nvPr/>
        </p:nvSpPr>
        <p:spPr bwMode="auto">
          <a:xfrm>
            <a:off x="0" y="3810000"/>
            <a:ext cx="2895600" cy="1371600"/>
          </a:xfrm>
          <a:prstGeom prst="wedgeEllipseCallout">
            <a:avLst>
              <a:gd name="adj1" fmla="val 31907"/>
              <a:gd name="adj2" fmla="val -112384"/>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id-ID"/>
          </a:p>
        </p:txBody>
      </p:sp>
      <p:sp>
        <p:nvSpPr>
          <p:cNvPr id="22532" name="Text Box 6"/>
          <p:cNvSpPr txBox="1">
            <a:spLocks noChangeArrowheads="1"/>
          </p:cNvSpPr>
          <p:nvPr/>
        </p:nvSpPr>
        <p:spPr bwMode="auto">
          <a:xfrm>
            <a:off x="0" y="3810000"/>
            <a:ext cx="297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id-ID" sz="2000" b="1"/>
          </a:p>
          <a:p>
            <a:pPr algn="ctr" eaLnBrk="1" hangingPunct="1"/>
            <a:r>
              <a:rPr lang="id-ID" sz="2000" b="1"/>
              <a:t>Check Box</a:t>
            </a:r>
          </a:p>
          <a:p>
            <a:pPr algn="ctr" eaLnBrk="1" hangingPunct="1"/>
            <a:r>
              <a:rPr lang="id-ID" sz="2000" b="1"/>
              <a:t> pada  Microsoft Visual Basic 6.0</a:t>
            </a:r>
            <a:endParaRPr lang="en-US" sz="2000" b="1"/>
          </a:p>
        </p:txBody>
      </p:sp>
    </p:spTree>
    <p:extLst>
      <p:ext uri="{BB962C8B-B14F-4D97-AF65-F5344CB8AC3E}">
        <p14:creationId xmlns:p14="http://schemas.microsoft.com/office/powerpoint/2010/main" val="3188529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533400"/>
            <a:ext cx="8229600" cy="1143000"/>
          </a:xfrm>
        </p:spPr>
        <p:txBody>
          <a:bodyPr/>
          <a:lstStyle/>
          <a:p>
            <a:pPr algn="r"/>
            <a:r>
              <a:rPr lang="en-US" b="1" dirty="0" smtClean="0"/>
              <a:t>7. Label Box</a:t>
            </a:r>
          </a:p>
        </p:txBody>
      </p:sp>
      <p:sp>
        <p:nvSpPr>
          <p:cNvPr id="23555" name="Rectangle 4"/>
          <p:cNvSpPr>
            <a:spLocks noChangeArrowheads="1"/>
          </p:cNvSpPr>
          <p:nvPr/>
        </p:nvSpPr>
        <p:spPr bwMode="auto">
          <a:xfrm>
            <a:off x="381000" y="19812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just">
              <a:spcBef>
                <a:spcPct val="20000"/>
              </a:spcBef>
            </a:pPr>
            <a:r>
              <a:rPr lang="en-US" sz="3200" dirty="0"/>
              <a:t>	</a:t>
            </a:r>
            <a:r>
              <a:rPr lang="en-US" sz="2800" dirty="0" err="1"/>
              <a:t>Digunakan</a:t>
            </a:r>
            <a:r>
              <a:rPr lang="en-US" sz="2800" dirty="0"/>
              <a:t> </a:t>
            </a:r>
            <a:r>
              <a:rPr lang="en-US" sz="2800" dirty="0" err="1"/>
              <a:t>untuk</a:t>
            </a:r>
            <a:r>
              <a:rPr lang="en-US" sz="2800" dirty="0"/>
              <a:t> </a:t>
            </a:r>
            <a:r>
              <a:rPr lang="en-US" sz="2800" dirty="0" err="1"/>
              <a:t>memberikan</a:t>
            </a:r>
            <a:r>
              <a:rPr lang="en-US" sz="2800" dirty="0"/>
              <a:t> </a:t>
            </a:r>
            <a:r>
              <a:rPr lang="en-US" sz="2800" dirty="0" err="1"/>
              <a:t>komentar</a:t>
            </a:r>
            <a:r>
              <a:rPr lang="en-US" sz="2800" dirty="0"/>
              <a:t> </a:t>
            </a:r>
            <a:r>
              <a:rPr lang="en-US" sz="2800" dirty="0" err="1"/>
              <a:t>atau</a:t>
            </a:r>
            <a:r>
              <a:rPr lang="en-US" sz="2800" dirty="0"/>
              <a:t> </a:t>
            </a:r>
            <a:r>
              <a:rPr lang="en-US" sz="2800" dirty="0" err="1"/>
              <a:t>memberi</a:t>
            </a:r>
            <a:r>
              <a:rPr lang="en-US" sz="2800" dirty="0"/>
              <a:t> </a:t>
            </a:r>
            <a:r>
              <a:rPr lang="en-US" sz="2800" dirty="0" err="1"/>
              <a:t>nama</a:t>
            </a:r>
            <a:r>
              <a:rPr lang="en-US" sz="2800" dirty="0"/>
              <a:t> </a:t>
            </a:r>
            <a:r>
              <a:rPr lang="en-US" sz="2800" dirty="0" err="1"/>
              <a:t>pada</a:t>
            </a:r>
            <a:r>
              <a:rPr lang="en-US" sz="2800" dirty="0"/>
              <a:t> </a:t>
            </a:r>
            <a:r>
              <a:rPr lang="en-US" sz="2800" dirty="0" err="1"/>
              <a:t>masing</a:t>
            </a:r>
            <a:r>
              <a:rPr lang="en-US" sz="2800" dirty="0"/>
              <a:t> – </a:t>
            </a:r>
            <a:r>
              <a:rPr lang="en-US" sz="2800" dirty="0" err="1"/>
              <a:t>masing</a:t>
            </a:r>
            <a:r>
              <a:rPr lang="en-US" sz="2800" dirty="0"/>
              <a:t> </a:t>
            </a:r>
            <a:r>
              <a:rPr lang="en-US" sz="2800" dirty="0" err="1"/>
              <a:t>komponen</a:t>
            </a:r>
            <a:r>
              <a:rPr lang="en-US" sz="2800" dirty="0"/>
              <a:t> </a:t>
            </a:r>
            <a:r>
              <a:rPr lang="en-US" sz="2800" dirty="0" err="1"/>
              <a:t>antarmuka</a:t>
            </a:r>
            <a:r>
              <a:rPr lang="en-US" sz="2800" dirty="0"/>
              <a:t> </a:t>
            </a:r>
            <a:r>
              <a:rPr lang="en-US" sz="2800" dirty="0" err="1"/>
              <a:t>grafis</a:t>
            </a:r>
            <a:endParaRPr lang="en-US" sz="2800" dirty="0"/>
          </a:p>
        </p:txBody>
      </p:sp>
      <p:sp>
        <p:nvSpPr>
          <p:cNvPr id="23556" name="Line 5"/>
          <p:cNvSpPr>
            <a:spLocks noChangeShapeType="1"/>
          </p:cNvSpPr>
          <p:nvPr/>
        </p:nvSpPr>
        <p:spPr bwMode="auto">
          <a:xfrm>
            <a:off x="609600" y="1447800"/>
            <a:ext cx="80772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122" name="Picture 2" descr="Hasil gambar untuk checkbox inte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721" y="3357836"/>
            <a:ext cx="3940279" cy="251943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asil gambar untuk checkbox interf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336005"/>
            <a:ext cx="3897420" cy="254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782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066800"/>
            <a:ext cx="5791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AutoShape 5"/>
          <p:cNvSpPr>
            <a:spLocks noChangeArrowheads="1"/>
          </p:cNvSpPr>
          <p:nvPr/>
        </p:nvSpPr>
        <p:spPr bwMode="auto">
          <a:xfrm>
            <a:off x="0" y="2133600"/>
            <a:ext cx="2895600" cy="1066800"/>
          </a:xfrm>
          <a:prstGeom prst="wedgeEllipseCallout">
            <a:avLst>
              <a:gd name="adj1" fmla="val 52958"/>
              <a:gd name="adj2" fmla="val -4389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id-ID"/>
          </a:p>
        </p:txBody>
      </p:sp>
      <p:sp>
        <p:nvSpPr>
          <p:cNvPr id="24580" name="Text Box 6"/>
          <p:cNvSpPr txBox="1">
            <a:spLocks noChangeArrowheads="1"/>
          </p:cNvSpPr>
          <p:nvPr/>
        </p:nvSpPr>
        <p:spPr bwMode="auto">
          <a:xfrm>
            <a:off x="0" y="1905000"/>
            <a:ext cx="281940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id-ID" sz="2000" b="1"/>
          </a:p>
          <a:p>
            <a:pPr algn="ctr" eaLnBrk="1" hangingPunct="1"/>
            <a:r>
              <a:rPr lang="id-ID" b="1"/>
              <a:t>Label Box</a:t>
            </a:r>
          </a:p>
          <a:p>
            <a:pPr algn="ctr" eaLnBrk="1" hangingPunct="1"/>
            <a:r>
              <a:rPr lang="id-ID" b="1"/>
              <a:t> pada  Microsoft Visual Basic 6.0</a:t>
            </a:r>
            <a:endParaRPr lang="en-US" b="1"/>
          </a:p>
        </p:txBody>
      </p:sp>
    </p:spTree>
    <p:extLst>
      <p:ext uri="{BB962C8B-B14F-4D97-AF65-F5344CB8AC3E}">
        <p14:creationId xmlns:p14="http://schemas.microsoft.com/office/powerpoint/2010/main" val="6442091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611560" y="1988840"/>
            <a:ext cx="4032448" cy="4114800"/>
          </a:xfrm>
        </p:spPr>
        <p:txBody>
          <a:bodyPr>
            <a:noAutofit/>
          </a:bodyPr>
          <a:lstStyle/>
          <a:p>
            <a:pPr eaLnBrk="1" hangingPunct="1">
              <a:defRPr/>
            </a:pPr>
            <a:r>
              <a:rPr lang="en-US" dirty="0" err="1" smtClean="0"/>
              <a:t>Perekayasa</a:t>
            </a:r>
            <a:r>
              <a:rPr lang="en-US" dirty="0" smtClean="0"/>
              <a:t> </a:t>
            </a:r>
            <a:r>
              <a:rPr lang="en-US" dirty="0" err="1" smtClean="0"/>
              <a:t>perangkat</a:t>
            </a:r>
            <a:r>
              <a:rPr lang="en-US" dirty="0" smtClean="0"/>
              <a:t> </a:t>
            </a:r>
            <a:r>
              <a:rPr lang="en-US" dirty="0" err="1" smtClean="0"/>
              <a:t>lunak</a:t>
            </a:r>
            <a:r>
              <a:rPr lang="en-US" dirty="0" smtClean="0"/>
              <a:t> </a:t>
            </a:r>
            <a:r>
              <a:rPr lang="en-US" dirty="0" err="1" smtClean="0"/>
              <a:t>harus</a:t>
            </a:r>
            <a:r>
              <a:rPr lang="en-US" dirty="0" smtClean="0"/>
              <a:t> </a:t>
            </a:r>
            <a:r>
              <a:rPr lang="en-US" dirty="0" err="1" smtClean="0"/>
              <a:t>mengambil</a:t>
            </a:r>
            <a:r>
              <a:rPr lang="en-US" dirty="0" smtClean="0"/>
              <a:t> </a:t>
            </a:r>
            <a:r>
              <a:rPr lang="en-US" dirty="0" err="1" smtClean="0"/>
              <a:t>tanggung</a:t>
            </a:r>
            <a:r>
              <a:rPr lang="en-US" dirty="0" smtClean="0"/>
              <a:t> </a:t>
            </a:r>
            <a:r>
              <a:rPr lang="en-US" dirty="0" err="1" smtClean="0"/>
              <a:t>jawab</a:t>
            </a:r>
            <a:r>
              <a:rPr lang="en-US" dirty="0" smtClean="0"/>
              <a:t> </a:t>
            </a:r>
            <a:r>
              <a:rPr lang="en-US" dirty="0" err="1" smtClean="0"/>
              <a:t>perancangan</a:t>
            </a:r>
            <a:r>
              <a:rPr lang="en-US" dirty="0" smtClean="0"/>
              <a:t> interface user </a:t>
            </a:r>
            <a:r>
              <a:rPr lang="en-US" dirty="0" err="1" smtClean="0"/>
              <a:t>disamping</a:t>
            </a:r>
            <a:r>
              <a:rPr lang="en-US" dirty="0" smtClean="0"/>
              <a:t> </a:t>
            </a:r>
            <a:r>
              <a:rPr lang="en-US" dirty="0" err="1" smtClean="0"/>
              <a:t>perancangan</a:t>
            </a:r>
            <a:r>
              <a:rPr lang="en-US" dirty="0" smtClean="0"/>
              <a:t> </a:t>
            </a:r>
            <a:r>
              <a:rPr lang="en-US" dirty="0" err="1" smtClean="0"/>
              <a:t>perangkat</a:t>
            </a:r>
            <a:r>
              <a:rPr lang="en-US" dirty="0" smtClean="0"/>
              <a:t> </a:t>
            </a:r>
            <a:r>
              <a:rPr lang="en-US" dirty="0" err="1" smtClean="0"/>
              <a:t>lunak</a:t>
            </a:r>
            <a:r>
              <a:rPr lang="en-US" dirty="0" smtClean="0"/>
              <a:t>.</a:t>
            </a:r>
          </a:p>
          <a:p>
            <a:pPr eaLnBrk="1" hangingPunct="1">
              <a:defRPr/>
            </a:pPr>
            <a:r>
              <a:rPr lang="en-US" dirty="0" err="1" smtClean="0"/>
              <a:t>Perancangan</a:t>
            </a:r>
            <a:r>
              <a:rPr lang="en-US" dirty="0" smtClean="0"/>
              <a:t> user interface yang </a:t>
            </a:r>
            <a:r>
              <a:rPr lang="en-US" dirty="0" err="1" smtClean="0"/>
              <a:t>baik</a:t>
            </a:r>
            <a:r>
              <a:rPr lang="en-US" dirty="0" smtClean="0"/>
              <a:t> </a:t>
            </a:r>
            <a:r>
              <a:rPr lang="en-US" dirty="0" err="1" smtClean="0"/>
              <a:t>harus</a:t>
            </a:r>
            <a:r>
              <a:rPr lang="en-US" dirty="0" smtClean="0"/>
              <a:t> </a:t>
            </a:r>
            <a:r>
              <a:rPr lang="en-US" dirty="0" err="1" smtClean="0"/>
              <a:t>bersifat</a:t>
            </a:r>
            <a:r>
              <a:rPr lang="en-US" dirty="0" smtClean="0"/>
              <a:t> </a:t>
            </a:r>
            <a:r>
              <a:rPr lang="en-US" dirty="0" err="1" smtClean="0"/>
              <a:t>kritis</a:t>
            </a:r>
            <a:r>
              <a:rPr lang="en-US" dirty="0" smtClean="0"/>
              <a:t>.</a:t>
            </a:r>
          </a:p>
          <a:p>
            <a:pPr eaLnBrk="1" hangingPunct="1">
              <a:defRPr/>
            </a:pPr>
            <a:r>
              <a:rPr lang="en-US" dirty="0" smtClean="0"/>
              <a:t>User interface </a:t>
            </a:r>
            <a:r>
              <a:rPr lang="en-US" dirty="0" err="1" smtClean="0"/>
              <a:t>berbasis</a:t>
            </a:r>
            <a:r>
              <a:rPr lang="en-US" dirty="0" smtClean="0"/>
              <a:t> </a:t>
            </a:r>
            <a:r>
              <a:rPr lang="en-US" dirty="0" err="1" smtClean="0"/>
              <a:t>grafis</a:t>
            </a:r>
            <a:r>
              <a:rPr lang="en-US" dirty="0" smtClean="0"/>
              <a:t> (GUI)</a:t>
            </a:r>
          </a:p>
        </p:txBody>
      </p:sp>
      <p:sp>
        <p:nvSpPr>
          <p:cNvPr id="7170" name="Rectangle 2"/>
          <p:cNvSpPr>
            <a:spLocks noGrp="1" noChangeArrowheads="1"/>
          </p:cNvSpPr>
          <p:nvPr>
            <p:ph type="title"/>
          </p:nvPr>
        </p:nvSpPr>
        <p:spPr>
          <a:xfrm>
            <a:off x="395536" y="332656"/>
            <a:ext cx="8049217" cy="914628"/>
          </a:xfrm>
        </p:spPr>
        <p:txBody>
          <a:bodyPr/>
          <a:lstStyle/>
          <a:p>
            <a:pPr eaLnBrk="1" hangingPunct="1">
              <a:defRPr/>
            </a:pPr>
            <a:r>
              <a:rPr lang="en-US" b="1" dirty="0" err="1" smtClean="0"/>
              <a:t>Perancangan</a:t>
            </a:r>
            <a:r>
              <a:rPr lang="en-US" b="1" dirty="0" smtClean="0"/>
              <a:t> Interface User</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1" y="1916832"/>
            <a:ext cx="4555093"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667807" y="1988840"/>
            <a:ext cx="7745505" cy="3877815"/>
          </a:xfrm>
        </p:spPr>
        <p:txBody>
          <a:bodyPr/>
          <a:lstStyle/>
          <a:p>
            <a:pPr eaLnBrk="1" hangingPunct="1">
              <a:lnSpc>
                <a:spcPct val="90000"/>
              </a:lnSpc>
              <a:defRPr/>
            </a:pPr>
            <a:r>
              <a:rPr lang="en-US" dirty="0" smtClean="0"/>
              <a:t>GUI </a:t>
            </a:r>
            <a:r>
              <a:rPr lang="en-US" dirty="0" err="1" smtClean="0"/>
              <a:t>relatif</a:t>
            </a:r>
            <a:r>
              <a:rPr lang="en-US" dirty="0" smtClean="0"/>
              <a:t> </a:t>
            </a:r>
            <a:r>
              <a:rPr lang="en-US" dirty="0" err="1" smtClean="0"/>
              <a:t>mudah</a:t>
            </a:r>
            <a:r>
              <a:rPr lang="en-US" dirty="0" smtClean="0"/>
              <a:t> </a:t>
            </a:r>
            <a:r>
              <a:rPr lang="en-US" dirty="0" err="1" smtClean="0"/>
              <a:t>dipelajari</a:t>
            </a:r>
            <a:r>
              <a:rPr lang="en-US" dirty="0" smtClean="0"/>
              <a:t> </a:t>
            </a:r>
            <a:r>
              <a:rPr lang="en-US" dirty="0" err="1" smtClean="0"/>
              <a:t>dan</a:t>
            </a:r>
            <a:r>
              <a:rPr lang="en-US" dirty="0" smtClean="0"/>
              <a:t> </a:t>
            </a:r>
            <a:r>
              <a:rPr lang="en-US" dirty="0" err="1" smtClean="0"/>
              <a:t>digunakan</a:t>
            </a:r>
            <a:r>
              <a:rPr lang="en-US" dirty="0" smtClean="0"/>
              <a:t>.</a:t>
            </a:r>
          </a:p>
          <a:p>
            <a:pPr eaLnBrk="1" hangingPunct="1">
              <a:lnSpc>
                <a:spcPct val="90000"/>
              </a:lnSpc>
              <a:defRPr/>
            </a:pPr>
            <a:r>
              <a:rPr lang="en-US" dirty="0" smtClean="0"/>
              <a:t>User </a:t>
            </a:r>
            <a:r>
              <a:rPr lang="en-US" dirty="0" err="1" smtClean="0"/>
              <a:t>memiliki</a:t>
            </a:r>
            <a:r>
              <a:rPr lang="en-US" dirty="0" smtClean="0"/>
              <a:t> </a:t>
            </a:r>
            <a:r>
              <a:rPr lang="en-US" dirty="0" err="1" smtClean="0"/>
              <a:t>banyak</a:t>
            </a:r>
            <a:r>
              <a:rPr lang="en-US" dirty="0" smtClean="0"/>
              <a:t> </a:t>
            </a:r>
            <a:r>
              <a:rPr lang="en-US" dirty="0" err="1" smtClean="0"/>
              <a:t>layar</a:t>
            </a:r>
            <a:r>
              <a:rPr lang="en-US" dirty="0" smtClean="0"/>
              <a:t> </a:t>
            </a:r>
            <a:r>
              <a:rPr lang="en-US" dirty="0" err="1" smtClean="0"/>
              <a:t>untuk</a:t>
            </a:r>
            <a:r>
              <a:rPr lang="en-US" dirty="0" smtClean="0"/>
              <a:t> </a:t>
            </a:r>
            <a:r>
              <a:rPr lang="en-US" dirty="0" err="1" smtClean="0"/>
              <a:t>interaksi</a:t>
            </a:r>
            <a:r>
              <a:rPr lang="en-US" dirty="0" smtClean="0"/>
              <a:t> </a:t>
            </a:r>
            <a:r>
              <a:rPr lang="en-US" dirty="0" err="1" smtClean="0"/>
              <a:t>dengan</a:t>
            </a:r>
            <a:r>
              <a:rPr lang="en-US" dirty="0" smtClean="0"/>
              <a:t> </a:t>
            </a:r>
            <a:r>
              <a:rPr lang="en-US" dirty="0" err="1" smtClean="0"/>
              <a:t>sistem</a:t>
            </a:r>
            <a:r>
              <a:rPr lang="en-US" dirty="0" smtClean="0"/>
              <a:t>.</a:t>
            </a:r>
          </a:p>
          <a:p>
            <a:pPr eaLnBrk="1" hangingPunct="1">
              <a:lnSpc>
                <a:spcPct val="90000"/>
              </a:lnSpc>
              <a:defRPr/>
            </a:pPr>
            <a:r>
              <a:rPr lang="en-US" dirty="0" err="1" smtClean="0"/>
              <a:t>Interaksi</a:t>
            </a:r>
            <a:r>
              <a:rPr lang="en-US" dirty="0" smtClean="0"/>
              <a:t> yang </a:t>
            </a:r>
            <a:r>
              <a:rPr lang="en-US" dirty="0" err="1" smtClean="0"/>
              <a:t>cepat</a:t>
            </a:r>
            <a:r>
              <a:rPr lang="en-US" dirty="0" smtClean="0"/>
              <a:t> </a:t>
            </a:r>
            <a:r>
              <a:rPr lang="en-US" dirty="0" err="1" smtClean="0"/>
              <a:t>dengan</a:t>
            </a:r>
            <a:r>
              <a:rPr lang="en-US" dirty="0" smtClean="0"/>
              <a:t> </a:t>
            </a:r>
            <a:r>
              <a:rPr lang="en-US" dirty="0" err="1" smtClean="0"/>
              <a:t>layar</a:t>
            </a:r>
            <a:r>
              <a:rPr lang="en-US" dirty="0" smtClean="0"/>
              <a:t> </a:t>
            </a:r>
            <a:r>
              <a:rPr lang="en-US" dirty="0" err="1" smtClean="0"/>
              <a:t>penuh</a:t>
            </a:r>
            <a:r>
              <a:rPr lang="en-US" dirty="0" smtClean="0"/>
              <a:t> </a:t>
            </a:r>
            <a:r>
              <a:rPr lang="en-US" dirty="0" err="1" smtClean="0"/>
              <a:t>dapat</a:t>
            </a:r>
            <a:r>
              <a:rPr lang="en-US" dirty="0" smtClean="0"/>
              <a:t> </a:t>
            </a:r>
            <a:r>
              <a:rPr lang="en-US" dirty="0" err="1" smtClean="0"/>
              <a:t>dilakukan</a:t>
            </a:r>
            <a:r>
              <a:rPr lang="en-US" dirty="0" smtClean="0"/>
              <a:t> </a:t>
            </a:r>
            <a:r>
              <a:rPr lang="en-US" dirty="0" err="1" smtClean="0"/>
              <a:t>dengan</a:t>
            </a:r>
            <a:r>
              <a:rPr lang="en-US" dirty="0" smtClean="0"/>
              <a:t> </a:t>
            </a:r>
            <a:r>
              <a:rPr lang="en-US" dirty="0" err="1" smtClean="0"/>
              <a:t>akses</a:t>
            </a:r>
            <a:r>
              <a:rPr lang="en-US" dirty="0" smtClean="0"/>
              <a:t> </a:t>
            </a:r>
            <a:r>
              <a:rPr lang="en-US" dirty="0" err="1" smtClean="0"/>
              <a:t>langsung</a:t>
            </a:r>
            <a:r>
              <a:rPr lang="en-US" dirty="0" smtClean="0"/>
              <a:t> </a:t>
            </a:r>
            <a:r>
              <a:rPr lang="en-US" dirty="0" err="1" smtClean="0"/>
              <a:t>ke</a:t>
            </a:r>
            <a:r>
              <a:rPr lang="en-US" dirty="0" smtClean="0"/>
              <a:t> </a:t>
            </a:r>
            <a:r>
              <a:rPr lang="en-US" dirty="0" err="1" smtClean="0"/>
              <a:t>bagian</a:t>
            </a:r>
            <a:r>
              <a:rPr lang="en-US" dirty="0" smtClean="0"/>
              <a:t> </a:t>
            </a:r>
            <a:r>
              <a:rPr lang="en-US" dirty="0" err="1" smtClean="0"/>
              <a:t>mana</a:t>
            </a:r>
            <a:r>
              <a:rPr lang="en-US" dirty="0" smtClean="0"/>
              <a:t> pun </a:t>
            </a:r>
            <a:r>
              <a:rPr lang="en-US" dirty="0" err="1" smtClean="0"/>
              <a:t>pada</a:t>
            </a:r>
            <a:r>
              <a:rPr lang="en-US" dirty="0" smtClean="0"/>
              <a:t> </a:t>
            </a:r>
            <a:r>
              <a:rPr lang="en-US" dirty="0" err="1" smtClean="0"/>
              <a:t>layar</a:t>
            </a:r>
            <a:r>
              <a:rPr lang="en-US" dirty="0" smtClean="0"/>
              <a:t>.</a:t>
            </a:r>
          </a:p>
        </p:txBody>
      </p:sp>
      <p:sp>
        <p:nvSpPr>
          <p:cNvPr id="8194" name="Rectangle 2"/>
          <p:cNvSpPr>
            <a:spLocks noGrp="1" noChangeArrowheads="1"/>
          </p:cNvSpPr>
          <p:nvPr>
            <p:ph type="title"/>
          </p:nvPr>
        </p:nvSpPr>
        <p:spPr>
          <a:xfrm>
            <a:off x="611560" y="188640"/>
            <a:ext cx="7756263" cy="1054250"/>
          </a:xfrm>
        </p:spPr>
        <p:txBody>
          <a:bodyPr/>
          <a:lstStyle/>
          <a:p>
            <a:pPr eaLnBrk="1" hangingPunct="1">
              <a:defRPr/>
            </a:pPr>
            <a:r>
              <a:rPr lang="en-US" b="1" dirty="0" err="1" smtClean="0"/>
              <a:t>Kelebihan</a:t>
            </a:r>
            <a:r>
              <a:rPr lang="en-US" b="1" dirty="0" smtClean="0"/>
              <a:t> GUI</a:t>
            </a:r>
          </a:p>
        </p:txBody>
      </p:sp>
      <p:pic>
        <p:nvPicPr>
          <p:cNvPr id="2050" name="Picture 2" descr="Hasil gambar untuk gui inte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142901"/>
            <a:ext cx="3802682" cy="271509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560" y="3789040"/>
            <a:ext cx="4603440" cy="306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b="1" dirty="0" smtClean="0"/>
              <a:t>Proses </a:t>
            </a:r>
            <a:r>
              <a:rPr lang="en-US" b="1" dirty="0" err="1" smtClean="0"/>
              <a:t>Perancangan</a:t>
            </a:r>
            <a:r>
              <a:rPr lang="en-US" b="1" dirty="0" smtClean="0"/>
              <a:t> User Interface</a:t>
            </a:r>
          </a:p>
        </p:txBody>
      </p:sp>
      <p:sp>
        <p:nvSpPr>
          <p:cNvPr id="6147" name="AutoShape 4"/>
          <p:cNvSpPr>
            <a:spLocks noChangeArrowheads="1"/>
          </p:cNvSpPr>
          <p:nvPr/>
        </p:nvSpPr>
        <p:spPr bwMode="auto">
          <a:xfrm>
            <a:off x="539750" y="2924175"/>
            <a:ext cx="1511300" cy="7921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1"/>
                </a:solidFill>
              </a:rPr>
              <a:t>Analisis dan </a:t>
            </a:r>
          </a:p>
          <a:p>
            <a:pPr algn="ctr"/>
            <a:r>
              <a:rPr lang="en-US">
                <a:solidFill>
                  <a:schemeClr val="bg1"/>
                </a:solidFill>
              </a:rPr>
              <a:t>Pahami </a:t>
            </a:r>
          </a:p>
          <a:p>
            <a:pPr algn="ctr"/>
            <a:r>
              <a:rPr lang="en-US">
                <a:solidFill>
                  <a:schemeClr val="bg1"/>
                </a:solidFill>
              </a:rPr>
              <a:t>Kegiatan user</a:t>
            </a:r>
          </a:p>
        </p:txBody>
      </p:sp>
      <p:sp>
        <p:nvSpPr>
          <p:cNvPr id="6148" name="AutoShape 5"/>
          <p:cNvSpPr>
            <a:spLocks noChangeArrowheads="1"/>
          </p:cNvSpPr>
          <p:nvPr/>
        </p:nvSpPr>
        <p:spPr bwMode="auto">
          <a:xfrm>
            <a:off x="2627313" y="2924175"/>
            <a:ext cx="1511300" cy="7921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1"/>
                </a:solidFill>
              </a:rPr>
              <a:t>Buat Prototipe</a:t>
            </a:r>
          </a:p>
          <a:p>
            <a:pPr algn="ctr"/>
            <a:r>
              <a:rPr lang="en-US">
                <a:solidFill>
                  <a:schemeClr val="bg1"/>
                </a:solidFill>
              </a:rPr>
              <a:t>Desain diatas</a:t>
            </a:r>
          </a:p>
          <a:p>
            <a:pPr algn="ctr"/>
            <a:r>
              <a:rPr lang="en-US">
                <a:solidFill>
                  <a:schemeClr val="bg1"/>
                </a:solidFill>
              </a:rPr>
              <a:t>kertas</a:t>
            </a:r>
          </a:p>
        </p:txBody>
      </p:sp>
      <p:sp>
        <p:nvSpPr>
          <p:cNvPr id="6149" name="AutoShape 6"/>
          <p:cNvSpPr>
            <a:spLocks noChangeArrowheads="1"/>
          </p:cNvSpPr>
          <p:nvPr/>
        </p:nvSpPr>
        <p:spPr bwMode="auto">
          <a:xfrm>
            <a:off x="4787900" y="2924175"/>
            <a:ext cx="2016125" cy="7921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1"/>
                </a:solidFill>
              </a:rPr>
              <a:t>Evaluasi desain</a:t>
            </a:r>
          </a:p>
          <a:p>
            <a:pPr algn="ctr"/>
            <a:r>
              <a:rPr lang="en-US">
                <a:solidFill>
                  <a:schemeClr val="bg1"/>
                </a:solidFill>
              </a:rPr>
              <a:t>Dengan End User</a:t>
            </a:r>
          </a:p>
        </p:txBody>
      </p:sp>
      <p:sp>
        <p:nvSpPr>
          <p:cNvPr id="6150" name="AutoShape 7"/>
          <p:cNvSpPr>
            <a:spLocks noChangeArrowheads="1"/>
          </p:cNvSpPr>
          <p:nvPr/>
        </p:nvSpPr>
        <p:spPr bwMode="auto">
          <a:xfrm>
            <a:off x="4859338" y="4365625"/>
            <a:ext cx="1511300" cy="7921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1"/>
                </a:solidFill>
              </a:rPr>
              <a:t>Buat prototipe</a:t>
            </a:r>
          </a:p>
          <a:p>
            <a:pPr algn="ctr"/>
            <a:r>
              <a:rPr lang="en-US">
                <a:solidFill>
                  <a:schemeClr val="bg1"/>
                </a:solidFill>
              </a:rPr>
              <a:t>Desain</a:t>
            </a:r>
          </a:p>
          <a:p>
            <a:pPr algn="ctr"/>
            <a:r>
              <a:rPr lang="en-US">
                <a:solidFill>
                  <a:schemeClr val="bg1"/>
                </a:solidFill>
              </a:rPr>
              <a:t>dinamis</a:t>
            </a:r>
          </a:p>
        </p:txBody>
      </p:sp>
      <p:sp>
        <p:nvSpPr>
          <p:cNvPr id="6151" name="AutoShape 8"/>
          <p:cNvSpPr>
            <a:spLocks noChangeArrowheads="1"/>
          </p:cNvSpPr>
          <p:nvPr/>
        </p:nvSpPr>
        <p:spPr bwMode="auto">
          <a:xfrm>
            <a:off x="7164388" y="4365625"/>
            <a:ext cx="1800225" cy="7921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1"/>
                </a:solidFill>
              </a:rPr>
              <a:t>Evaluasi desain </a:t>
            </a:r>
          </a:p>
          <a:p>
            <a:pPr algn="ctr"/>
            <a:r>
              <a:rPr lang="en-US">
                <a:solidFill>
                  <a:schemeClr val="bg1"/>
                </a:solidFill>
              </a:rPr>
              <a:t>Dengan End User</a:t>
            </a:r>
          </a:p>
        </p:txBody>
      </p:sp>
      <p:sp>
        <p:nvSpPr>
          <p:cNvPr id="6152" name="AutoShape 9"/>
          <p:cNvSpPr>
            <a:spLocks noChangeArrowheads="1"/>
          </p:cNvSpPr>
          <p:nvPr/>
        </p:nvSpPr>
        <p:spPr bwMode="auto">
          <a:xfrm>
            <a:off x="7235825" y="5734050"/>
            <a:ext cx="1511300" cy="7921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1"/>
                </a:solidFill>
              </a:rPr>
              <a:t>Implementasi</a:t>
            </a:r>
          </a:p>
          <a:p>
            <a:pPr algn="ctr"/>
            <a:r>
              <a:rPr lang="en-US">
                <a:solidFill>
                  <a:schemeClr val="bg1"/>
                </a:solidFill>
              </a:rPr>
              <a:t>Interface user</a:t>
            </a:r>
          </a:p>
          <a:p>
            <a:pPr algn="ctr"/>
            <a:r>
              <a:rPr lang="en-US">
                <a:solidFill>
                  <a:schemeClr val="bg1"/>
                </a:solidFill>
              </a:rPr>
              <a:t>Yang final</a:t>
            </a:r>
          </a:p>
        </p:txBody>
      </p:sp>
      <p:sp>
        <p:nvSpPr>
          <p:cNvPr id="6153" name="Rectangle 10"/>
          <p:cNvSpPr>
            <a:spLocks noChangeArrowheads="1"/>
          </p:cNvSpPr>
          <p:nvPr/>
        </p:nvSpPr>
        <p:spPr bwMode="auto">
          <a:xfrm>
            <a:off x="2555875" y="4437063"/>
            <a:ext cx="1800225" cy="6492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1"/>
                </a:solidFill>
              </a:rPr>
              <a:t>Rancang </a:t>
            </a:r>
          </a:p>
          <a:p>
            <a:pPr algn="ctr"/>
            <a:r>
              <a:rPr lang="en-US">
                <a:solidFill>
                  <a:schemeClr val="bg1"/>
                </a:solidFill>
              </a:rPr>
              <a:t>Prototipe</a:t>
            </a:r>
          </a:p>
        </p:txBody>
      </p:sp>
      <p:sp>
        <p:nvSpPr>
          <p:cNvPr id="6154" name="Rectangle 11"/>
          <p:cNvSpPr>
            <a:spLocks noChangeArrowheads="1"/>
          </p:cNvSpPr>
          <p:nvPr/>
        </p:nvSpPr>
        <p:spPr bwMode="auto">
          <a:xfrm>
            <a:off x="4429125" y="5803900"/>
            <a:ext cx="2303463" cy="649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1"/>
                </a:solidFill>
              </a:rPr>
              <a:t>Prototipe yang dapat</a:t>
            </a:r>
          </a:p>
          <a:p>
            <a:pPr algn="ctr"/>
            <a:r>
              <a:rPr lang="en-US">
                <a:solidFill>
                  <a:schemeClr val="bg1"/>
                </a:solidFill>
              </a:rPr>
              <a:t>dieksekusi</a:t>
            </a:r>
          </a:p>
        </p:txBody>
      </p:sp>
      <p:sp>
        <p:nvSpPr>
          <p:cNvPr id="6155" name="Line 12"/>
          <p:cNvSpPr>
            <a:spLocks noChangeShapeType="1"/>
          </p:cNvSpPr>
          <p:nvPr/>
        </p:nvSpPr>
        <p:spPr bwMode="auto">
          <a:xfrm>
            <a:off x="2051050" y="3284538"/>
            <a:ext cx="5762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6" name="Line 13"/>
          <p:cNvSpPr>
            <a:spLocks noChangeShapeType="1"/>
          </p:cNvSpPr>
          <p:nvPr/>
        </p:nvSpPr>
        <p:spPr bwMode="auto">
          <a:xfrm>
            <a:off x="4140200" y="3284538"/>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7" name="Line 14"/>
          <p:cNvSpPr>
            <a:spLocks noChangeShapeType="1"/>
          </p:cNvSpPr>
          <p:nvPr/>
        </p:nvSpPr>
        <p:spPr bwMode="auto">
          <a:xfrm>
            <a:off x="3348038" y="3716338"/>
            <a:ext cx="0"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8" name="Line 15"/>
          <p:cNvSpPr>
            <a:spLocks noChangeShapeType="1"/>
          </p:cNvSpPr>
          <p:nvPr/>
        </p:nvSpPr>
        <p:spPr bwMode="auto">
          <a:xfrm>
            <a:off x="4356100" y="4724400"/>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9" name="Line 16"/>
          <p:cNvSpPr>
            <a:spLocks noChangeShapeType="1"/>
          </p:cNvSpPr>
          <p:nvPr/>
        </p:nvSpPr>
        <p:spPr bwMode="auto">
          <a:xfrm>
            <a:off x="6372225" y="4724400"/>
            <a:ext cx="7921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0" name="Line 17"/>
          <p:cNvSpPr>
            <a:spLocks noChangeShapeType="1"/>
          </p:cNvSpPr>
          <p:nvPr/>
        </p:nvSpPr>
        <p:spPr bwMode="auto">
          <a:xfrm>
            <a:off x="5580063" y="5157788"/>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1" name="Line 18"/>
          <p:cNvSpPr>
            <a:spLocks noChangeShapeType="1"/>
          </p:cNvSpPr>
          <p:nvPr/>
        </p:nvSpPr>
        <p:spPr bwMode="auto">
          <a:xfrm>
            <a:off x="6732588" y="6092825"/>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2" name="Line 19"/>
          <p:cNvSpPr>
            <a:spLocks noChangeShapeType="1"/>
          </p:cNvSpPr>
          <p:nvPr/>
        </p:nvSpPr>
        <p:spPr bwMode="auto">
          <a:xfrm flipV="1">
            <a:off x="6732588" y="5157788"/>
            <a:ext cx="4318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3" name="Line 20"/>
          <p:cNvSpPr>
            <a:spLocks noChangeShapeType="1"/>
          </p:cNvSpPr>
          <p:nvPr/>
        </p:nvSpPr>
        <p:spPr bwMode="auto">
          <a:xfrm flipV="1">
            <a:off x="4356100" y="3716338"/>
            <a:ext cx="503238"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4" name="Line 21"/>
          <p:cNvSpPr>
            <a:spLocks noChangeShapeType="1"/>
          </p:cNvSpPr>
          <p:nvPr/>
        </p:nvSpPr>
        <p:spPr bwMode="auto">
          <a:xfrm flipV="1">
            <a:off x="5651500" y="2420938"/>
            <a:ext cx="0" cy="5032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5" name="Line 22"/>
          <p:cNvSpPr>
            <a:spLocks noChangeShapeType="1"/>
          </p:cNvSpPr>
          <p:nvPr/>
        </p:nvSpPr>
        <p:spPr bwMode="auto">
          <a:xfrm flipH="1">
            <a:off x="3348038" y="2420938"/>
            <a:ext cx="2303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6" name="Line 23"/>
          <p:cNvSpPr>
            <a:spLocks noChangeShapeType="1"/>
          </p:cNvSpPr>
          <p:nvPr/>
        </p:nvSpPr>
        <p:spPr bwMode="auto">
          <a:xfrm>
            <a:off x="3348038" y="2420938"/>
            <a:ext cx="0"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7" name="Line 24"/>
          <p:cNvSpPr>
            <a:spLocks noChangeShapeType="1"/>
          </p:cNvSpPr>
          <p:nvPr/>
        </p:nvSpPr>
        <p:spPr bwMode="auto">
          <a:xfrm flipV="1">
            <a:off x="7883525" y="3862388"/>
            <a:ext cx="0" cy="5032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8" name="Line 25"/>
          <p:cNvSpPr>
            <a:spLocks noChangeShapeType="1"/>
          </p:cNvSpPr>
          <p:nvPr/>
        </p:nvSpPr>
        <p:spPr bwMode="auto">
          <a:xfrm flipH="1">
            <a:off x="5580063" y="3862388"/>
            <a:ext cx="2303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9" name="Line 26"/>
          <p:cNvSpPr>
            <a:spLocks noChangeShapeType="1"/>
          </p:cNvSpPr>
          <p:nvPr/>
        </p:nvSpPr>
        <p:spPr bwMode="auto">
          <a:xfrm>
            <a:off x="5580063" y="3862388"/>
            <a:ext cx="0"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114081" y="156563"/>
            <a:ext cx="3241894" cy="5026868"/>
          </a:xfrm>
        </p:spPr>
        <p:txBody>
          <a:bodyPr>
            <a:noAutofit/>
          </a:bodyPr>
          <a:lstStyle/>
          <a:p>
            <a:pPr marL="0" indent="0" eaLnBrk="1" hangingPunct="1">
              <a:buFont typeface="Wingdings" pitchFamily="2" charset="2"/>
              <a:buNone/>
              <a:defRPr/>
            </a:pPr>
            <a:r>
              <a:rPr lang="en-US" dirty="0" err="1" smtClean="0"/>
              <a:t>Suatu</a:t>
            </a:r>
            <a:r>
              <a:rPr lang="en-US" dirty="0" smtClean="0"/>
              <a:t> </a:t>
            </a:r>
            <a:r>
              <a:rPr lang="en-US" dirty="0" err="1" smtClean="0"/>
              <a:t>kegiatan</a:t>
            </a:r>
            <a:r>
              <a:rPr lang="en-US" dirty="0" smtClean="0"/>
              <a:t> user interface yang </a:t>
            </a:r>
            <a:r>
              <a:rPr lang="en-US" dirty="0" err="1" smtClean="0"/>
              <a:t>kritis</a:t>
            </a:r>
            <a:r>
              <a:rPr lang="en-US" dirty="0" smtClean="0"/>
              <a:t> </a:t>
            </a:r>
            <a:r>
              <a:rPr lang="en-US" dirty="0" err="1" smtClean="0"/>
              <a:t>adalah</a:t>
            </a:r>
            <a:r>
              <a:rPr lang="en-US" dirty="0" smtClean="0"/>
              <a:t> </a:t>
            </a:r>
            <a:r>
              <a:rPr lang="en-US" dirty="0" err="1" smtClean="0"/>
              <a:t>analisis</a:t>
            </a:r>
            <a:r>
              <a:rPr lang="en-US" dirty="0" smtClean="0"/>
              <a:t> </a:t>
            </a:r>
            <a:r>
              <a:rPr lang="en-US" dirty="0" err="1" smtClean="0"/>
              <a:t>kegiatan</a:t>
            </a:r>
            <a:r>
              <a:rPr lang="en-US" dirty="0" smtClean="0"/>
              <a:t> user yang </a:t>
            </a:r>
            <a:r>
              <a:rPr lang="en-US" dirty="0" err="1" smtClean="0"/>
              <a:t>akan</a:t>
            </a:r>
            <a:r>
              <a:rPr lang="en-US" dirty="0" smtClean="0"/>
              <a:t> </a:t>
            </a:r>
            <a:r>
              <a:rPr lang="en-US" dirty="0" err="1" smtClean="0"/>
              <a:t>didukung</a:t>
            </a:r>
            <a:r>
              <a:rPr lang="en-US" dirty="0" smtClean="0"/>
              <a:t> </a:t>
            </a:r>
            <a:r>
              <a:rPr lang="en-US" dirty="0" err="1" smtClean="0"/>
              <a:t>oleh</a:t>
            </a:r>
            <a:r>
              <a:rPr lang="en-US" dirty="0" smtClean="0"/>
              <a:t> </a:t>
            </a:r>
            <a:r>
              <a:rPr lang="en-US" dirty="0" err="1" smtClean="0"/>
              <a:t>sistem</a:t>
            </a:r>
            <a:r>
              <a:rPr lang="en-US" dirty="0" smtClean="0"/>
              <a:t> </a:t>
            </a:r>
            <a:r>
              <a:rPr lang="en-US" dirty="0" err="1" smtClean="0"/>
              <a:t>komputer</a:t>
            </a:r>
            <a:r>
              <a:rPr lang="en-US" dirty="0" smtClean="0"/>
              <a:t> </a:t>
            </a:r>
            <a:r>
              <a:rPr lang="en-US" dirty="0" err="1" smtClean="0"/>
              <a:t>tersebut</a:t>
            </a:r>
            <a:r>
              <a:rPr lang="en-US" dirty="0" smtClean="0"/>
              <a:t>. </a:t>
            </a:r>
          </a:p>
          <a:p>
            <a:pPr marL="0" indent="0" eaLnBrk="1" hangingPunct="1">
              <a:buFont typeface="Wingdings" pitchFamily="2" charset="2"/>
              <a:buNone/>
              <a:defRPr/>
            </a:pPr>
            <a:r>
              <a:rPr lang="en-US" dirty="0"/>
              <a:t> </a:t>
            </a:r>
            <a:r>
              <a:rPr lang="en-US" dirty="0" err="1" smtClean="0"/>
              <a:t>Tanpa</a:t>
            </a:r>
            <a:r>
              <a:rPr lang="en-US" dirty="0" smtClean="0"/>
              <a:t> </a:t>
            </a:r>
            <a:r>
              <a:rPr lang="en-US" dirty="0" err="1" smtClean="0"/>
              <a:t>memahami</a:t>
            </a:r>
            <a:r>
              <a:rPr lang="en-US" dirty="0" smtClean="0"/>
              <a:t> </a:t>
            </a:r>
            <a:r>
              <a:rPr lang="en-US" dirty="0" err="1" smtClean="0"/>
              <a:t>apa</a:t>
            </a:r>
            <a:r>
              <a:rPr lang="en-US" dirty="0" smtClean="0"/>
              <a:t> yang </a:t>
            </a:r>
            <a:r>
              <a:rPr lang="en-US" dirty="0" err="1" smtClean="0"/>
              <a:t>ingin</a:t>
            </a:r>
            <a:r>
              <a:rPr lang="en-US" dirty="0" smtClean="0"/>
              <a:t> </a:t>
            </a:r>
            <a:r>
              <a:rPr lang="en-US" dirty="0" err="1" smtClean="0"/>
              <a:t>dilakukan</a:t>
            </a:r>
            <a:r>
              <a:rPr lang="en-US" dirty="0" smtClean="0"/>
              <a:t> user </a:t>
            </a:r>
            <a:r>
              <a:rPr lang="en-US" dirty="0" err="1" smtClean="0"/>
              <a:t>dengan</a:t>
            </a:r>
            <a:r>
              <a:rPr lang="en-US" dirty="0" smtClean="0"/>
              <a:t> </a:t>
            </a:r>
            <a:r>
              <a:rPr lang="en-US" dirty="0" err="1" smtClean="0"/>
              <a:t>sistem</a:t>
            </a:r>
            <a:r>
              <a:rPr lang="en-US" dirty="0" smtClean="0"/>
              <a:t> </a:t>
            </a:r>
            <a:r>
              <a:rPr lang="en-US" dirty="0" err="1" smtClean="0"/>
              <a:t>komputer</a:t>
            </a:r>
            <a:r>
              <a:rPr lang="en-US" dirty="0" smtClean="0"/>
              <a:t> </a:t>
            </a:r>
            <a:r>
              <a:rPr lang="en-US" dirty="0" err="1" smtClean="0"/>
              <a:t>tidak</a:t>
            </a:r>
            <a:r>
              <a:rPr lang="en-US" dirty="0" smtClean="0"/>
              <a:t> </a:t>
            </a:r>
            <a:r>
              <a:rPr lang="en-US" dirty="0" err="1" smtClean="0"/>
              <a:t>ada</a:t>
            </a:r>
            <a:r>
              <a:rPr lang="en-US" dirty="0" smtClean="0"/>
              <a:t> </a:t>
            </a:r>
            <a:r>
              <a:rPr lang="en-US" dirty="0" err="1" smtClean="0"/>
              <a:t>prospek</a:t>
            </a:r>
            <a:r>
              <a:rPr lang="en-US" dirty="0" smtClean="0"/>
              <a:t> yang </a:t>
            </a:r>
            <a:r>
              <a:rPr lang="en-US" dirty="0" err="1" smtClean="0"/>
              <a:t>realistis</a:t>
            </a:r>
            <a:r>
              <a:rPr lang="en-US" dirty="0" smtClean="0"/>
              <a:t> </a:t>
            </a:r>
            <a:r>
              <a:rPr lang="en-US" dirty="0" err="1" smtClean="0"/>
              <a:t>dalam</a:t>
            </a:r>
            <a:r>
              <a:rPr lang="en-US" dirty="0" smtClean="0"/>
              <a:t> </a:t>
            </a:r>
            <a:r>
              <a:rPr lang="en-US" dirty="0" err="1" smtClean="0"/>
              <a:t>perancangan</a:t>
            </a:r>
            <a:r>
              <a:rPr lang="en-US" dirty="0" smtClean="0"/>
              <a:t> user interface yang </a:t>
            </a:r>
            <a:r>
              <a:rPr lang="en-US" dirty="0" err="1" smtClean="0"/>
              <a:t>efektif</a:t>
            </a:r>
            <a:endParaRPr lang="en-US" dirty="0" smtClean="0"/>
          </a:p>
        </p:txBody>
      </p:sp>
      <p:pic>
        <p:nvPicPr>
          <p:cNvPr id="3074" name="Picture 2" descr="D:\UPN YK 2019\HCI-IMK Kuliah\UI-de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07" y="44450"/>
            <a:ext cx="5838039" cy="291396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Gambar terkait"/>
          <p:cNvSpPr>
            <a:spLocks noChangeAspect="1" noChangeArrowheads="1"/>
          </p:cNvSpPr>
          <p:nvPr/>
        </p:nvSpPr>
        <p:spPr bwMode="auto">
          <a:xfrm>
            <a:off x="155575" y="-1074738"/>
            <a:ext cx="3200400" cy="22383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2924944"/>
            <a:ext cx="5788025" cy="3933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251520" y="2132856"/>
            <a:ext cx="7745505" cy="3877815"/>
          </a:xfrm>
        </p:spPr>
        <p:txBody>
          <a:bodyPr>
            <a:normAutofit/>
          </a:bodyPr>
          <a:lstStyle/>
          <a:p>
            <a:pPr eaLnBrk="1" hangingPunct="1">
              <a:defRPr/>
            </a:pPr>
            <a:r>
              <a:rPr lang="en-US" sz="2800" dirty="0" smtClean="0"/>
              <a:t>1. </a:t>
            </a:r>
            <a:r>
              <a:rPr lang="en-US" sz="2800" dirty="0" err="1" smtClean="0"/>
              <a:t>Kebiasaan</a:t>
            </a:r>
            <a:r>
              <a:rPr lang="en-US" sz="2800" dirty="0" smtClean="0"/>
              <a:t> user</a:t>
            </a:r>
          </a:p>
          <a:p>
            <a:pPr eaLnBrk="1" hangingPunct="1">
              <a:defRPr/>
            </a:pPr>
            <a:r>
              <a:rPr lang="en-US" sz="2800" dirty="0" smtClean="0"/>
              <a:t>2. </a:t>
            </a:r>
            <a:r>
              <a:rPr lang="en-US" sz="2800" dirty="0" err="1" smtClean="0"/>
              <a:t>Konsistensi</a:t>
            </a:r>
            <a:endParaRPr lang="en-US" sz="2800" dirty="0" smtClean="0"/>
          </a:p>
          <a:p>
            <a:pPr eaLnBrk="1" hangingPunct="1">
              <a:defRPr/>
            </a:pPr>
            <a:r>
              <a:rPr lang="en-US" sz="2800" dirty="0" smtClean="0"/>
              <a:t>3. </a:t>
            </a:r>
            <a:r>
              <a:rPr lang="en-US" sz="2800" dirty="0" err="1" smtClean="0"/>
              <a:t>Kejutan</a:t>
            </a:r>
            <a:r>
              <a:rPr lang="en-US" sz="2800" dirty="0" smtClean="0"/>
              <a:t> minimal</a:t>
            </a:r>
          </a:p>
          <a:p>
            <a:pPr eaLnBrk="1" hangingPunct="1">
              <a:defRPr/>
            </a:pPr>
            <a:r>
              <a:rPr lang="en-US" sz="2800" dirty="0" smtClean="0"/>
              <a:t>4. </a:t>
            </a:r>
            <a:r>
              <a:rPr lang="en-US" sz="2800" dirty="0" err="1" smtClean="0"/>
              <a:t>Kemampuan</a:t>
            </a:r>
            <a:r>
              <a:rPr lang="en-US" sz="2800" dirty="0" smtClean="0"/>
              <a:t> </a:t>
            </a:r>
            <a:r>
              <a:rPr lang="en-US" sz="2800" dirty="0" err="1" smtClean="0"/>
              <a:t>pemulihan</a:t>
            </a:r>
            <a:endParaRPr lang="en-US" sz="2800" dirty="0" smtClean="0"/>
          </a:p>
          <a:p>
            <a:pPr eaLnBrk="1" hangingPunct="1">
              <a:defRPr/>
            </a:pPr>
            <a:r>
              <a:rPr lang="en-US" sz="2800" dirty="0" smtClean="0"/>
              <a:t>5. </a:t>
            </a:r>
            <a:r>
              <a:rPr lang="en-US" sz="2800" dirty="0" err="1" smtClean="0"/>
              <a:t>Panduan</a:t>
            </a:r>
            <a:r>
              <a:rPr lang="en-US" sz="2800" dirty="0" smtClean="0"/>
              <a:t> user</a:t>
            </a:r>
          </a:p>
          <a:p>
            <a:pPr eaLnBrk="1" hangingPunct="1">
              <a:defRPr/>
            </a:pPr>
            <a:r>
              <a:rPr lang="en-US" sz="2800" dirty="0" smtClean="0"/>
              <a:t>6. </a:t>
            </a:r>
            <a:r>
              <a:rPr lang="en-US" sz="2800" dirty="0" err="1" smtClean="0"/>
              <a:t>Keragaman</a:t>
            </a:r>
            <a:r>
              <a:rPr lang="en-US" sz="2800" dirty="0" smtClean="0"/>
              <a:t> user</a:t>
            </a:r>
          </a:p>
        </p:txBody>
      </p:sp>
      <p:sp>
        <p:nvSpPr>
          <p:cNvPr id="11266" name="Rectangle 2"/>
          <p:cNvSpPr>
            <a:spLocks noGrp="1" noChangeArrowheads="1"/>
          </p:cNvSpPr>
          <p:nvPr>
            <p:ph type="title"/>
          </p:nvPr>
        </p:nvSpPr>
        <p:spPr>
          <a:xfrm>
            <a:off x="688490" y="570156"/>
            <a:ext cx="7756263" cy="1346676"/>
          </a:xfrm>
        </p:spPr>
        <p:txBody>
          <a:bodyPr/>
          <a:lstStyle/>
          <a:p>
            <a:pPr eaLnBrk="1" hangingPunct="1">
              <a:defRPr/>
            </a:pPr>
            <a:r>
              <a:rPr lang="en-US" b="1" dirty="0" err="1" smtClean="0"/>
              <a:t>Prinsip</a:t>
            </a:r>
            <a:r>
              <a:rPr lang="en-US" b="1" dirty="0" smtClean="0"/>
              <a:t> </a:t>
            </a:r>
            <a:r>
              <a:rPr lang="en-US" b="1" dirty="0" err="1" smtClean="0"/>
              <a:t>Perancangan</a:t>
            </a:r>
            <a:r>
              <a:rPr lang="en-US" b="1" dirty="0" smtClean="0"/>
              <a:t> User Interface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683568" y="2204864"/>
            <a:ext cx="7745505" cy="3877815"/>
          </a:xfrm>
        </p:spPr>
        <p:txBody>
          <a:bodyPr/>
          <a:lstStyle/>
          <a:p>
            <a:pPr marL="0" indent="0" eaLnBrk="1" hangingPunct="1">
              <a:buFont typeface="Wingdings" pitchFamily="2" charset="2"/>
              <a:buNone/>
              <a:defRPr/>
            </a:pPr>
            <a:r>
              <a:rPr lang="en-US" i="1" dirty="0" smtClean="0"/>
              <a:t>“User </a:t>
            </a:r>
            <a:r>
              <a:rPr lang="en-US" i="1" dirty="0" err="1" smtClean="0"/>
              <a:t>tidak</a:t>
            </a:r>
            <a:r>
              <a:rPr lang="en-US" i="1" dirty="0" smtClean="0"/>
              <a:t> </a:t>
            </a:r>
            <a:r>
              <a:rPr lang="en-US" i="1" dirty="0" err="1" smtClean="0"/>
              <a:t>boleh</a:t>
            </a:r>
            <a:r>
              <a:rPr lang="en-US" i="1" dirty="0" smtClean="0"/>
              <a:t> </a:t>
            </a:r>
            <a:r>
              <a:rPr lang="en-US" i="1" dirty="0" err="1" smtClean="0"/>
              <a:t>dipaksa</a:t>
            </a:r>
            <a:r>
              <a:rPr lang="en-US" i="1" dirty="0" smtClean="0"/>
              <a:t> </a:t>
            </a:r>
            <a:r>
              <a:rPr lang="en-US" i="1" dirty="0" err="1" smtClean="0"/>
              <a:t>beradaptasi</a:t>
            </a:r>
            <a:r>
              <a:rPr lang="en-US" i="1" dirty="0" smtClean="0"/>
              <a:t> </a:t>
            </a:r>
            <a:r>
              <a:rPr lang="en-US" i="1" dirty="0" err="1" smtClean="0"/>
              <a:t>dengan</a:t>
            </a:r>
            <a:r>
              <a:rPr lang="en-US" i="1" dirty="0" smtClean="0"/>
              <a:t> </a:t>
            </a:r>
            <a:r>
              <a:rPr lang="en-US" i="1" dirty="0" err="1" smtClean="0"/>
              <a:t>suatu</a:t>
            </a:r>
            <a:r>
              <a:rPr lang="en-US" i="1" dirty="0" smtClean="0"/>
              <a:t> interface </a:t>
            </a:r>
            <a:r>
              <a:rPr lang="en-US" i="1" dirty="0" err="1" smtClean="0"/>
              <a:t>karena</a:t>
            </a:r>
            <a:r>
              <a:rPr lang="en-US" i="1" dirty="0" smtClean="0"/>
              <a:t> </a:t>
            </a:r>
            <a:r>
              <a:rPr lang="en-US" i="1" dirty="0" err="1" smtClean="0"/>
              <a:t>implementasinya</a:t>
            </a:r>
            <a:r>
              <a:rPr lang="en-US" i="1" dirty="0" smtClean="0"/>
              <a:t> </a:t>
            </a:r>
            <a:r>
              <a:rPr lang="en-US" i="1" dirty="0" err="1" smtClean="0"/>
              <a:t>tidak</a:t>
            </a:r>
            <a:r>
              <a:rPr lang="en-US" i="1" dirty="0" smtClean="0"/>
              <a:t> </a:t>
            </a:r>
            <a:r>
              <a:rPr lang="en-US" i="1" dirty="0" err="1" smtClean="0"/>
              <a:t>tepat</a:t>
            </a:r>
            <a:r>
              <a:rPr lang="en-US" i="1" dirty="0" smtClean="0"/>
              <a:t>. Interface </a:t>
            </a:r>
            <a:r>
              <a:rPr lang="en-US" i="1" dirty="0" err="1" smtClean="0"/>
              <a:t>harus</a:t>
            </a:r>
            <a:r>
              <a:rPr lang="en-US" i="1" dirty="0" smtClean="0"/>
              <a:t> </a:t>
            </a:r>
            <a:r>
              <a:rPr lang="en-US" i="1" dirty="0" err="1" smtClean="0"/>
              <a:t>menggunakan</a:t>
            </a:r>
            <a:r>
              <a:rPr lang="en-US" i="1" dirty="0" smtClean="0"/>
              <a:t> </a:t>
            </a:r>
            <a:r>
              <a:rPr lang="en-US" i="1" dirty="0" err="1" smtClean="0"/>
              <a:t>istilah-istilah</a:t>
            </a:r>
            <a:r>
              <a:rPr lang="en-US" i="1" dirty="0" smtClean="0"/>
              <a:t> yang </a:t>
            </a:r>
            <a:r>
              <a:rPr lang="en-US" i="1" dirty="0" err="1" smtClean="0"/>
              <a:t>dikenal</a:t>
            </a:r>
            <a:r>
              <a:rPr lang="en-US" i="1" dirty="0" smtClean="0"/>
              <a:t> user”</a:t>
            </a:r>
          </a:p>
        </p:txBody>
      </p:sp>
      <p:sp>
        <p:nvSpPr>
          <p:cNvPr id="12290" name="Rectangle 2"/>
          <p:cNvSpPr>
            <a:spLocks noGrp="1" noChangeArrowheads="1"/>
          </p:cNvSpPr>
          <p:nvPr>
            <p:ph type="title"/>
          </p:nvPr>
        </p:nvSpPr>
        <p:spPr/>
        <p:txBody>
          <a:bodyPr/>
          <a:lstStyle/>
          <a:p>
            <a:pPr eaLnBrk="1" hangingPunct="1">
              <a:defRPr/>
            </a:pPr>
            <a:r>
              <a:rPr lang="en-US" b="1" dirty="0" smtClean="0"/>
              <a:t>1.Kebiasaan User</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524098"/>
            <a:ext cx="4061916" cy="256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Hasil gambar untuk kebiasaan k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3" y="3524098"/>
            <a:ext cx="4697601" cy="26373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a:xfrm>
            <a:off x="1181100" y="381000"/>
            <a:ext cx="7010400" cy="1143000"/>
          </a:xfrm>
          <a:prstGeom prst="rect">
            <a:avLst/>
          </a:prstGeom>
        </p:spPr>
        <p:txBody>
          <a:bodyPr vert="horz" lIns="91440" tIns="45720" rIns="91440" bIns="45720" rtlCol="0">
            <a:noAutofit/>
          </a:bodyPr>
          <a:lst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algn="ctr">
              <a:buFont typeface="Arial" pitchFamily="34" charset="0"/>
              <a:buNone/>
              <a:defRPr/>
            </a:pPr>
            <a:r>
              <a:rPr lang="en-US" sz="3600" dirty="0" err="1" smtClean="0">
                <a:solidFill>
                  <a:schemeClr val="accent1"/>
                </a:solidFill>
                <a:latin typeface="Arial Black" pitchFamily="34" charset="0"/>
              </a:rPr>
              <a:t>Pembuatan</a:t>
            </a:r>
            <a:r>
              <a:rPr lang="en-US" sz="3600" dirty="0" smtClean="0">
                <a:solidFill>
                  <a:schemeClr val="accent1"/>
                </a:solidFill>
                <a:latin typeface="Arial Black" pitchFamily="34" charset="0"/>
              </a:rPr>
              <a:t> </a:t>
            </a:r>
            <a:r>
              <a:rPr lang="en-US" sz="3600" dirty="0" err="1" smtClean="0">
                <a:solidFill>
                  <a:schemeClr val="accent1"/>
                </a:solidFill>
                <a:latin typeface="Arial Black" pitchFamily="34" charset="0"/>
              </a:rPr>
              <a:t>Komponen</a:t>
            </a:r>
            <a:endParaRPr lang="en-US" sz="3600" dirty="0" smtClean="0">
              <a:solidFill>
                <a:schemeClr val="accent1"/>
              </a:solidFill>
              <a:latin typeface="Arial Black" pitchFamily="34" charset="0"/>
            </a:endParaRPr>
          </a:p>
          <a:p>
            <a:pPr algn="ctr">
              <a:buFont typeface="Arial" pitchFamily="34" charset="0"/>
              <a:buNone/>
              <a:defRPr/>
            </a:pPr>
            <a:r>
              <a:rPr lang="en-US" sz="3600" dirty="0" err="1" smtClean="0">
                <a:solidFill>
                  <a:schemeClr val="accent1"/>
                </a:solidFill>
                <a:latin typeface="Arial Black" pitchFamily="34" charset="0"/>
              </a:rPr>
              <a:t>Antarmuka</a:t>
            </a:r>
            <a:r>
              <a:rPr lang="en-US" sz="3600" dirty="0" smtClean="0">
                <a:solidFill>
                  <a:schemeClr val="accent1"/>
                </a:solidFill>
                <a:latin typeface="Arial Black" pitchFamily="34" charset="0"/>
              </a:rPr>
              <a:t> </a:t>
            </a:r>
            <a:r>
              <a:rPr lang="en-US" sz="3600" dirty="0" err="1" smtClean="0">
                <a:solidFill>
                  <a:schemeClr val="accent1"/>
                </a:solidFill>
                <a:latin typeface="Arial Black" pitchFamily="34" charset="0"/>
              </a:rPr>
              <a:t>Grafis</a:t>
            </a:r>
            <a:endParaRPr lang="en-US" sz="3600" dirty="0" smtClean="0">
              <a:solidFill>
                <a:schemeClr val="accent1"/>
              </a:solidFill>
              <a:latin typeface="Arial Black" pitchFamily="34" charset="0"/>
            </a:endParaRPr>
          </a:p>
        </p:txBody>
      </p:sp>
      <p:sp>
        <p:nvSpPr>
          <p:cNvPr id="5" name="Rectangle 4"/>
          <p:cNvSpPr/>
          <p:nvPr/>
        </p:nvSpPr>
        <p:spPr>
          <a:xfrm>
            <a:off x="685800" y="2133600"/>
            <a:ext cx="8001000" cy="3785652"/>
          </a:xfrm>
          <a:prstGeom prst="rect">
            <a:avLst/>
          </a:prstGeom>
        </p:spPr>
        <p:txBody>
          <a:bodyPr wrap="square">
            <a:spAutoFit/>
          </a:bodyPr>
          <a:lstStyle/>
          <a:p>
            <a:pPr marL="342900" indent="-342900" algn="just">
              <a:buFont typeface="Arial" pitchFamily="34" charset="0"/>
              <a:buChar char="•"/>
            </a:pPr>
            <a:r>
              <a:rPr lang="en-US" sz="2400" noProof="1" smtClean="0"/>
              <a:t>Salah satu kriteria penting agar program aplikasi yang kita buat mempunyai sifat ramah dengan pengguna (</a:t>
            </a:r>
            <a:r>
              <a:rPr lang="en-US" sz="2400" i="1" noProof="1" smtClean="0"/>
              <a:t>user friendly</a:t>
            </a:r>
            <a:r>
              <a:rPr lang="en-US" sz="2400" noProof="1" smtClean="0"/>
              <a:t>) adalah program aplikasi tersebut haruslah mempunyai tampilan yang menarik perhatian user, biasanya berkaitan dengan antarmuka grafis yang mampunyai banyak kelebihan dalam memperindah tampilan dibandingkan dengan tektual.</a:t>
            </a:r>
          </a:p>
          <a:p>
            <a:pPr algn="just">
              <a:buFontTx/>
              <a:buNone/>
            </a:pPr>
            <a:endParaRPr lang="en-US" sz="2400" noProof="1" smtClean="0"/>
          </a:p>
          <a:p>
            <a:pPr marL="342900" indent="-342900" algn="just">
              <a:buFont typeface="Arial" pitchFamily="34" charset="0"/>
              <a:buChar char="•"/>
            </a:pPr>
            <a:r>
              <a:rPr lang="en-US" sz="2400" noProof="1" smtClean="0"/>
              <a:t>Untuk itu kita harus mempelajari bagaimana cara pembuatan komponen antarmuka grafis</a:t>
            </a:r>
            <a:r>
              <a:rPr lang="en-US" noProof="1" smtClean="0"/>
              <a:t>.</a:t>
            </a:r>
          </a:p>
        </p:txBody>
      </p:sp>
    </p:spTree>
    <p:extLst>
      <p:ext uri="{BB962C8B-B14F-4D97-AF65-F5344CB8AC3E}">
        <p14:creationId xmlns:p14="http://schemas.microsoft.com/office/powerpoint/2010/main" val="6389674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p:txBody>
          <a:bodyPr/>
          <a:lstStyle/>
          <a:p>
            <a:pPr marL="0" indent="0" eaLnBrk="1" hangingPunct="1">
              <a:buFont typeface="Wingdings" pitchFamily="2" charset="2"/>
              <a:buNone/>
              <a:defRPr/>
            </a:pPr>
            <a:r>
              <a:rPr lang="en-US" i="1" smtClean="0"/>
              <a:t>“konsistensi memiliki arti bahwa command dan menu sistem harus memiliki format yang sama, parameter harus diberikan ke semua command dengan cara yang sama, dan tanda baca pada command juga harus sama. Interface yang konsisten mengurangi waktu belajar user”</a:t>
            </a:r>
          </a:p>
        </p:txBody>
      </p:sp>
      <p:sp>
        <p:nvSpPr>
          <p:cNvPr id="13314" name="Rectangle 2"/>
          <p:cNvSpPr>
            <a:spLocks noGrp="1" noChangeArrowheads="1"/>
          </p:cNvSpPr>
          <p:nvPr>
            <p:ph type="title"/>
          </p:nvPr>
        </p:nvSpPr>
        <p:spPr/>
        <p:txBody>
          <a:bodyPr/>
          <a:lstStyle/>
          <a:p>
            <a:pPr eaLnBrk="1" hangingPunct="1">
              <a:defRPr/>
            </a:pPr>
            <a:r>
              <a:rPr lang="en-US" dirty="0" smtClean="0"/>
              <a:t>2.Konsistensi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221088"/>
            <a:ext cx="5959959" cy="26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1066800" y="1981200"/>
            <a:ext cx="7826375" cy="4114800"/>
          </a:xfrm>
        </p:spPr>
        <p:txBody>
          <a:bodyPr/>
          <a:lstStyle/>
          <a:p>
            <a:pPr marL="0" indent="0" eaLnBrk="1" hangingPunct="1">
              <a:buFont typeface="Wingdings" pitchFamily="2" charset="2"/>
              <a:buNone/>
              <a:defRPr/>
            </a:pPr>
            <a:r>
              <a:rPr lang="en-US" i="1" smtClean="0"/>
              <a:t>“prinsip kejutan minimal adalah prinsip yang sangat tepat guna, karena user sudah pasti sangat kesal jika sistem berlaku dalam cara yang tidak diharapkannya”</a:t>
            </a:r>
          </a:p>
        </p:txBody>
      </p:sp>
      <p:sp>
        <p:nvSpPr>
          <p:cNvPr id="14338" name="Rectangle 2"/>
          <p:cNvSpPr>
            <a:spLocks noGrp="1" noChangeArrowheads="1"/>
          </p:cNvSpPr>
          <p:nvPr>
            <p:ph type="title"/>
          </p:nvPr>
        </p:nvSpPr>
        <p:spPr/>
        <p:txBody>
          <a:bodyPr/>
          <a:lstStyle/>
          <a:p>
            <a:pPr eaLnBrk="1" hangingPunct="1">
              <a:defRPr/>
            </a:pPr>
            <a:r>
              <a:rPr lang="en-US" dirty="0" smtClean="0"/>
              <a:t>3.Kejutan Minimal</a:t>
            </a:r>
          </a:p>
        </p:txBody>
      </p:sp>
      <p:pic>
        <p:nvPicPr>
          <p:cNvPr id="4098" name="Picture 2" descr="Hasil gambar untuk surprise inte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4" y="3212976"/>
            <a:ext cx="5324700" cy="230425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Hasil gambar untuk installation success interfa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Hasil gambar untuk installation success interfac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Hasil gambar untuk installation su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449" y="3356992"/>
            <a:ext cx="4968551" cy="36590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6071" y="0"/>
            <a:ext cx="7026210" cy="836712"/>
          </a:xfrm>
        </p:spPr>
        <p:txBody>
          <a:bodyPr/>
          <a:lstStyle/>
          <a:p>
            <a:pPr eaLnBrk="1" hangingPunct="1">
              <a:defRPr/>
            </a:pPr>
            <a:r>
              <a:rPr lang="en-US" sz="4000" b="1" dirty="0" smtClean="0"/>
              <a:t>4.Kemampuan </a:t>
            </a:r>
            <a:r>
              <a:rPr lang="en-US" sz="4000" b="1" dirty="0" err="1" smtClean="0"/>
              <a:t>Pemulihan</a:t>
            </a:r>
            <a:endParaRPr lang="en-US" sz="4000" b="1" dirty="0" smtClean="0"/>
          </a:p>
        </p:txBody>
      </p:sp>
      <p:sp>
        <p:nvSpPr>
          <p:cNvPr id="15363" name="Rectangle 3"/>
          <p:cNvSpPr>
            <a:spLocks noGrp="1" noChangeArrowheads="1"/>
          </p:cNvSpPr>
          <p:nvPr>
            <p:ph idx="1"/>
          </p:nvPr>
        </p:nvSpPr>
        <p:spPr>
          <a:xfrm>
            <a:off x="179513" y="727053"/>
            <a:ext cx="8568951" cy="1621827"/>
          </a:xfrm>
        </p:spPr>
        <p:txBody>
          <a:bodyPr>
            <a:noAutofit/>
          </a:bodyPr>
          <a:lstStyle/>
          <a:p>
            <a:pPr marL="0" indent="0" eaLnBrk="1" hangingPunct="1">
              <a:lnSpc>
                <a:spcPct val="90000"/>
              </a:lnSpc>
              <a:buFont typeface="Wingdings" pitchFamily="2" charset="2"/>
              <a:buNone/>
              <a:defRPr/>
            </a:pPr>
            <a:r>
              <a:rPr lang="en-US" i="1" dirty="0" smtClean="0"/>
              <a:t>“</a:t>
            </a:r>
            <a:r>
              <a:rPr lang="en-US" i="1" dirty="0" err="1" smtClean="0"/>
              <a:t>merupakan</a:t>
            </a:r>
            <a:r>
              <a:rPr lang="en-US" i="1" dirty="0" smtClean="0"/>
              <a:t> </a:t>
            </a:r>
            <a:r>
              <a:rPr lang="en-US" i="1" dirty="0" err="1" smtClean="0"/>
              <a:t>prinsip</a:t>
            </a:r>
            <a:r>
              <a:rPr lang="en-US" i="1" dirty="0" smtClean="0"/>
              <a:t> yang </a:t>
            </a:r>
            <a:r>
              <a:rPr lang="en-US" i="1" dirty="0" err="1" smtClean="0"/>
              <a:t>sangat</a:t>
            </a:r>
            <a:r>
              <a:rPr lang="en-US" i="1" dirty="0" smtClean="0"/>
              <a:t> </a:t>
            </a:r>
            <a:r>
              <a:rPr lang="en-US" i="1" dirty="0" err="1" smtClean="0"/>
              <a:t>penting</a:t>
            </a:r>
            <a:r>
              <a:rPr lang="en-US" i="1" dirty="0" smtClean="0"/>
              <a:t>, </a:t>
            </a:r>
            <a:r>
              <a:rPr lang="en-US" i="1" dirty="0" err="1" smtClean="0"/>
              <a:t>karena</a:t>
            </a:r>
            <a:r>
              <a:rPr lang="en-US" i="1" dirty="0" smtClean="0"/>
              <a:t> user </a:t>
            </a:r>
            <a:r>
              <a:rPr lang="en-US" i="1" dirty="0" err="1" smtClean="0"/>
              <a:t>pada</a:t>
            </a:r>
            <a:r>
              <a:rPr lang="en-US" i="1" dirty="0" smtClean="0"/>
              <a:t> </a:t>
            </a:r>
            <a:r>
              <a:rPr lang="en-US" i="1" dirty="0" err="1" smtClean="0"/>
              <a:t>akhirnya</a:t>
            </a:r>
            <a:r>
              <a:rPr lang="en-US" i="1" dirty="0" smtClean="0"/>
              <a:t> </a:t>
            </a:r>
            <a:r>
              <a:rPr lang="en-US" i="1" dirty="0" err="1" smtClean="0"/>
              <a:t>pasti</a:t>
            </a:r>
            <a:r>
              <a:rPr lang="en-US" i="1" dirty="0" smtClean="0"/>
              <a:t> </a:t>
            </a:r>
            <a:r>
              <a:rPr lang="en-US" i="1" dirty="0" err="1" smtClean="0"/>
              <a:t>akan</a:t>
            </a:r>
            <a:r>
              <a:rPr lang="en-US" i="1" dirty="0" smtClean="0"/>
              <a:t> </a:t>
            </a:r>
            <a:r>
              <a:rPr lang="en-US" i="1" dirty="0" err="1" smtClean="0"/>
              <a:t>melakukan</a:t>
            </a:r>
            <a:r>
              <a:rPr lang="en-US" i="1" dirty="0" smtClean="0"/>
              <a:t> </a:t>
            </a:r>
            <a:r>
              <a:rPr lang="en-US" i="1" dirty="0" err="1" smtClean="0"/>
              <a:t>kesalahan</a:t>
            </a:r>
            <a:r>
              <a:rPr lang="en-US" i="1" dirty="0" smtClean="0"/>
              <a:t> </a:t>
            </a:r>
            <a:r>
              <a:rPr lang="en-US" i="1" dirty="0" err="1" smtClean="0"/>
              <a:t>dalam</a:t>
            </a:r>
            <a:r>
              <a:rPr lang="en-US" i="1" dirty="0" smtClean="0"/>
              <a:t> </a:t>
            </a:r>
            <a:r>
              <a:rPr lang="en-US" i="1" dirty="0" err="1" smtClean="0"/>
              <a:t>menggunakan</a:t>
            </a:r>
            <a:r>
              <a:rPr lang="en-US" i="1" dirty="0" smtClean="0"/>
              <a:t> </a:t>
            </a:r>
            <a:r>
              <a:rPr lang="en-US" i="1" dirty="0" err="1" smtClean="0"/>
              <a:t>suatu</a:t>
            </a:r>
            <a:r>
              <a:rPr lang="en-US" i="1" dirty="0" smtClean="0"/>
              <a:t> </a:t>
            </a:r>
            <a:r>
              <a:rPr lang="en-US" i="1" dirty="0" err="1" smtClean="0"/>
              <a:t>sistem</a:t>
            </a:r>
            <a:r>
              <a:rPr lang="en-US" i="1" dirty="0" smtClean="0"/>
              <a:t>. Interface user </a:t>
            </a:r>
            <a:r>
              <a:rPr lang="en-US" i="1" dirty="0" err="1" smtClean="0"/>
              <a:t>harus</a:t>
            </a:r>
            <a:r>
              <a:rPr lang="en-US" i="1" dirty="0" smtClean="0"/>
              <a:t> </a:t>
            </a:r>
            <a:r>
              <a:rPr lang="en-US" i="1" dirty="0" err="1" smtClean="0"/>
              <a:t>menyertakan</a:t>
            </a:r>
            <a:r>
              <a:rPr lang="en-US" i="1" dirty="0" smtClean="0"/>
              <a:t> </a:t>
            </a:r>
            <a:r>
              <a:rPr lang="en-US" i="1" dirty="0" err="1" smtClean="0"/>
              <a:t>fasilitas</a:t>
            </a:r>
            <a:r>
              <a:rPr lang="en-US" i="1" dirty="0" smtClean="0"/>
              <a:t> yang </a:t>
            </a:r>
            <a:r>
              <a:rPr lang="en-US" i="1" dirty="0" err="1" smtClean="0"/>
              <a:t>memungkinkan</a:t>
            </a:r>
            <a:r>
              <a:rPr lang="en-US" i="1" dirty="0" smtClean="0"/>
              <a:t> user </a:t>
            </a:r>
            <a:r>
              <a:rPr lang="en-US" i="1" dirty="0" err="1" smtClean="0"/>
              <a:t>pulih</a:t>
            </a:r>
            <a:r>
              <a:rPr lang="en-US" i="1" dirty="0" smtClean="0"/>
              <a:t> </a:t>
            </a:r>
            <a:r>
              <a:rPr lang="en-US" i="1" dirty="0" err="1" smtClean="0"/>
              <a:t>dari</a:t>
            </a:r>
            <a:r>
              <a:rPr lang="en-US" i="1" dirty="0" smtClean="0"/>
              <a:t> </a:t>
            </a:r>
            <a:r>
              <a:rPr lang="en-US" i="1" dirty="0" err="1" smtClean="0"/>
              <a:t>kesalahan</a:t>
            </a:r>
            <a:r>
              <a:rPr lang="en-US" i="1" dirty="0" smtClean="0"/>
              <a:t> </a:t>
            </a:r>
            <a:r>
              <a:rPr lang="en-US" i="1" dirty="0" err="1" smtClean="0"/>
              <a:t>mereka</a:t>
            </a:r>
            <a:r>
              <a:rPr lang="en-US" i="1" dirty="0" smtClean="0"/>
              <a:t>”</a:t>
            </a:r>
          </a:p>
          <a:p>
            <a:pPr marL="0" indent="0" eaLnBrk="1" hangingPunct="1">
              <a:lnSpc>
                <a:spcPct val="90000"/>
              </a:lnSpc>
              <a:buFont typeface="Wingdings" pitchFamily="2" charset="2"/>
              <a:buNone/>
              <a:defRPr/>
            </a:pPr>
            <a:endParaRPr lang="en-US" i="1" dirty="0" smtClean="0"/>
          </a:p>
          <a:p>
            <a:pPr marL="0" indent="0" eaLnBrk="1" hangingPunct="1">
              <a:lnSpc>
                <a:spcPct val="90000"/>
              </a:lnSpc>
              <a:buFont typeface="Wingdings" pitchFamily="2" charset="2"/>
              <a:buNone/>
              <a:defRPr/>
            </a:pPr>
            <a:endParaRPr lang="en-US" dirty="0" smtClean="0">
              <a:solidFill>
                <a:srgbClr val="0070C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052" y="2204282"/>
            <a:ext cx="5528478" cy="367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asil gambar untuk recovery su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663314"/>
            <a:ext cx="3456383" cy="21946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9511" y="2060848"/>
            <a:ext cx="3312369" cy="2308324"/>
          </a:xfrm>
          <a:prstGeom prst="rect">
            <a:avLst/>
          </a:prstGeom>
        </p:spPr>
        <p:txBody>
          <a:bodyPr wrap="square">
            <a:spAutoFit/>
          </a:bodyPr>
          <a:lstStyle/>
          <a:p>
            <a:r>
              <a:rPr lang="sv-SE" sz="2400" dirty="0"/>
              <a:t>Fasilitas ini dapat berupa :</a:t>
            </a:r>
          </a:p>
          <a:p>
            <a:r>
              <a:rPr lang="sv-SE" sz="2400" dirty="0"/>
              <a:t>1. Konfirmasi terhadap aksi yang destruktif</a:t>
            </a:r>
          </a:p>
          <a:p>
            <a:r>
              <a:rPr lang="sv-SE" sz="2400" dirty="0"/>
              <a:t>2. Penyediaan fasilitas undo</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730996" y="1628800"/>
            <a:ext cx="7745505" cy="3877815"/>
          </a:xfrm>
        </p:spPr>
        <p:txBody>
          <a:bodyPr/>
          <a:lstStyle/>
          <a:p>
            <a:pPr marL="0" indent="0" eaLnBrk="1" hangingPunct="1">
              <a:buFont typeface="Wingdings" pitchFamily="2" charset="2"/>
              <a:buNone/>
              <a:defRPr/>
            </a:pPr>
            <a:r>
              <a:rPr lang="en-US" i="1" dirty="0" smtClean="0"/>
              <a:t>“Interface </a:t>
            </a:r>
            <a:r>
              <a:rPr lang="en-US" i="1" dirty="0" err="1" smtClean="0"/>
              <a:t>harus</a:t>
            </a:r>
            <a:r>
              <a:rPr lang="en-US" i="1" dirty="0" smtClean="0"/>
              <a:t> </a:t>
            </a:r>
            <a:r>
              <a:rPr lang="en-US" i="1" dirty="0" err="1" smtClean="0"/>
              <a:t>memiliki</a:t>
            </a:r>
            <a:r>
              <a:rPr lang="en-US" i="1" dirty="0" smtClean="0"/>
              <a:t> </a:t>
            </a:r>
            <a:r>
              <a:rPr lang="en-US" i="1" dirty="0" err="1" smtClean="0"/>
              <a:t>panduan</a:t>
            </a:r>
            <a:r>
              <a:rPr lang="en-US" i="1" dirty="0" smtClean="0"/>
              <a:t> user </a:t>
            </a:r>
            <a:r>
              <a:rPr lang="en-US" i="1" dirty="0" err="1" smtClean="0"/>
              <a:t>atau</a:t>
            </a:r>
            <a:r>
              <a:rPr lang="en-US" i="1" dirty="0" smtClean="0"/>
              <a:t> </a:t>
            </a:r>
            <a:r>
              <a:rPr lang="en-US" i="1" dirty="0" err="1" smtClean="0"/>
              <a:t>fasilitas</a:t>
            </a:r>
            <a:r>
              <a:rPr lang="en-US" i="1" dirty="0" smtClean="0"/>
              <a:t> </a:t>
            </a:r>
            <a:r>
              <a:rPr lang="en-US" i="1" dirty="0" err="1" smtClean="0"/>
              <a:t>bantuan</a:t>
            </a:r>
            <a:r>
              <a:rPr lang="en-US" i="1" dirty="0" smtClean="0"/>
              <a:t> (help) yang </a:t>
            </a:r>
            <a:r>
              <a:rPr lang="en-US" i="1" dirty="0" err="1" smtClean="0"/>
              <a:t>sudah</a:t>
            </a:r>
            <a:r>
              <a:rPr lang="en-US" i="1" dirty="0" smtClean="0"/>
              <a:t> </a:t>
            </a:r>
            <a:r>
              <a:rPr lang="en-US" i="1" dirty="0" err="1" smtClean="0"/>
              <a:t>tercangkok</a:t>
            </a:r>
            <a:r>
              <a:rPr lang="en-US" i="1" dirty="0" smtClean="0"/>
              <a:t> </a:t>
            </a:r>
            <a:r>
              <a:rPr lang="en-US" i="1" dirty="0" err="1" smtClean="0"/>
              <a:t>didalamnya</a:t>
            </a:r>
            <a:r>
              <a:rPr lang="en-US" i="1" dirty="0" smtClean="0"/>
              <a:t>. </a:t>
            </a:r>
            <a:r>
              <a:rPr lang="en-US" i="1" dirty="0" err="1" smtClean="0"/>
              <a:t>Fasilitas</a:t>
            </a:r>
            <a:r>
              <a:rPr lang="en-US" i="1" dirty="0" smtClean="0"/>
              <a:t> </a:t>
            </a:r>
            <a:r>
              <a:rPr lang="en-US" i="1" dirty="0" err="1" smtClean="0"/>
              <a:t>ini</a:t>
            </a:r>
            <a:r>
              <a:rPr lang="en-US" i="1" dirty="0" smtClean="0"/>
              <a:t> </a:t>
            </a:r>
            <a:r>
              <a:rPr lang="en-US" i="1" dirty="0" err="1" smtClean="0"/>
              <a:t>harus</a:t>
            </a:r>
            <a:r>
              <a:rPr lang="en-US" i="1" dirty="0" smtClean="0"/>
              <a:t> </a:t>
            </a:r>
            <a:r>
              <a:rPr lang="en-US" i="1" dirty="0" err="1" smtClean="0"/>
              <a:t>diintegrasikan</a:t>
            </a:r>
            <a:r>
              <a:rPr lang="en-US" i="1" dirty="0" smtClean="0"/>
              <a:t> </a:t>
            </a:r>
            <a:r>
              <a:rPr lang="en-US" i="1" dirty="0" err="1" smtClean="0"/>
              <a:t>dengan</a:t>
            </a:r>
            <a:r>
              <a:rPr lang="en-US" i="1" dirty="0" smtClean="0"/>
              <a:t> </a:t>
            </a:r>
            <a:r>
              <a:rPr lang="en-US" i="1" dirty="0" err="1" smtClean="0"/>
              <a:t>sistem</a:t>
            </a:r>
            <a:r>
              <a:rPr lang="en-US" i="1" dirty="0" smtClean="0"/>
              <a:t> </a:t>
            </a:r>
            <a:r>
              <a:rPr lang="en-US" i="1" dirty="0" err="1" smtClean="0"/>
              <a:t>dan</a:t>
            </a:r>
            <a:r>
              <a:rPr lang="en-US" i="1" dirty="0" smtClean="0"/>
              <a:t> </a:t>
            </a:r>
            <a:r>
              <a:rPr lang="en-US" i="1" dirty="0" err="1" smtClean="0"/>
              <a:t>harus</a:t>
            </a:r>
            <a:r>
              <a:rPr lang="en-US" i="1" dirty="0" smtClean="0"/>
              <a:t> </a:t>
            </a:r>
            <a:r>
              <a:rPr lang="en-US" i="1" dirty="0" err="1" smtClean="0"/>
              <a:t>menyediakan</a:t>
            </a:r>
            <a:r>
              <a:rPr lang="en-US" i="1" dirty="0" smtClean="0"/>
              <a:t> </a:t>
            </a:r>
            <a:r>
              <a:rPr lang="en-US" i="1" dirty="0" err="1" smtClean="0"/>
              <a:t>berbagai</a:t>
            </a:r>
            <a:r>
              <a:rPr lang="en-US" i="1" dirty="0" smtClean="0"/>
              <a:t> </a:t>
            </a:r>
            <a:r>
              <a:rPr lang="en-US" i="1" dirty="0" err="1" smtClean="0"/>
              <a:t>tingkat</a:t>
            </a:r>
            <a:r>
              <a:rPr lang="en-US" i="1" dirty="0" smtClean="0"/>
              <a:t> </a:t>
            </a:r>
            <a:r>
              <a:rPr lang="en-US" i="1" dirty="0" err="1" smtClean="0"/>
              <a:t>bantuan</a:t>
            </a:r>
            <a:r>
              <a:rPr lang="en-US" i="1" dirty="0" smtClean="0"/>
              <a:t> </a:t>
            </a:r>
            <a:r>
              <a:rPr lang="en-US" i="1" dirty="0" err="1" smtClean="0"/>
              <a:t>dan</a:t>
            </a:r>
            <a:r>
              <a:rPr lang="en-US" i="1" dirty="0" smtClean="0"/>
              <a:t> saran”</a:t>
            </a:r>
          </a:p>
        </p:txBody>
      </p:sp>
      <p:sp>
        <p:nvSpPr>
          <p:cNvPr id="16386" name="Rectangle 2"/>
          <p:cNvSpPr>
            <a:spLocks noGrp="1" noChangeArrowheads="1"/>
          </p:cNvSpPr>
          <p:nvPr>
            <p:ph type="title"/>
          </p:nvPr>
        </p:nvSpPr>
        <p:spPr/>
        <p:txBody>
          <a:bodyPr/>
          <a:lstStyle/>
          <a:p>
            <a:pPr eaLnBrk="1" hangingPunct="1">
              <a:defRPr/>
            </a:pPr>
            <a:r>
              <a:rPr lang="en-US" dirty="0" smtClean="0"/>
              <a:t>5. </a:t>
            </a:r>
            <a:r>
              <a:rPr lang="en-US" dirty="0" err="1" smtClean="0"/>
              <a:t>Panduan</a:t>
            </a:r>
            <a:r>
              <a:rPr lang="en-US" dirty="0" smtClean="0"/>
              <a:t> User </a:t>
            </a:r>
          </a:p>
        </p:txBody>
      </p:sp>
      <p:sp>
        <p:nvSpPr>
          <p:cNvPr id="2" name="AutoShape 2" descr="Description of Figure 3-1 follows"/>
          <p:cNvSpPr>
            <a:spLocks noChangeAspect="1" noChangeArrowheads="1"/>
          </p:cNvSpPr>
          <p:nvPr/>
        </p:nvSpPr>
        <p:spPr bwMode="auto">
          <a:xfrm>
            <a:off x="155575" y="-2065338"/>
            <a:ext cx="85915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escription of Figure 3-1 follows"/>
          <p:cNvSpPr>
            <a:spLocks noChangeAspect="1" noChangeArrowheads="1"/>
          </p:cNvSpPr>
          <p:nvPr/>
        </p:nvSpPr>
        <p:spPr bwMode="auto">
          <a:xfrm>
            <a:off x="307975" y="-1912938"/>
            <a:ext cx="85915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escription of Figure 3-1 follows"/>
          <p:cNvSpPr>
            <a:spLocks noChangeAspect="1" noChangeArrowheads="1"/>
          </p:cNvSpPr>
          <p:nvPr/>
        </p:nvSpPr>
        <p:spPr bwMode="auto">
          <a:xfrm>
            <a:off x="460375" y="-1760538"/>
            <a:ext cx="85915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7" y="3192780"/>
            <a:ext cx="709612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251520" y="1916832"/>
            <a:ext cx="3816350" cy="4114800"/>
          </a:xfrm>
        </p:spPr>
        <p:txBody>
          <a:bodyPr/>
          <a:lstStyle/>
          <a:p>
            <a:pPr marL="0" indent="0" eaLnBrk="1" hangingPunct="1">
              <a:buFont typeface="Wingdings" pitchFamily="2" charset="2"/>
              <a:buNone/>
              <a:defRPr/>
            </a:pPr>
            <a:r>
              <a:rPr lang="en-US" i="1" dirty="0" smtClean="0"/>
              <a:t>“</a:t>
            </a:r>
            <a:r>
              <a:rPr lang="en-US" i="1" dirty="0" err="1" smtClean="0"/>
              <a:t>Prinsip</a:t>
            </a:r>
            <a:r>
              <a:rPr lang="en-US" i="1" dirty="0" smtClean="0"/>
              <a:t> </a:t>
            </a:r>
            <a:r>
              <a:rPr lang="en-US" i="1" dirty="0" err="1" smtClean="0"/>
              <a:t>keragaman</a:t>
            </a:r>
            <a:r>
              <a:rPr lang="en-US" i="1" dirty="0" smtClean="0"/>
              <a:t> user </a:t>
            </a:r>
            <a:r>
              <a:rPr lang="en-US" i="1" dirty="0" err="1" smtClean="0"/>
              <a:t>mengakomodasikan</a:t>
            </a:r>
            <a:r>
              <a:rPr lang="en-US" i="1" dirty="0" smtClean="0"/>
              <a:t> </a:t>
            </a:r>
            <a:r>
              <a:rPr lang="en-US" i="1" dirty="0" err="1" smtClean="0"/>
              <a:t>bahwa</a:t>
            </a:r>
            <a:r>
              <a:rPr lang="en-US" i="1" dirty="0" smtClean="0"/>
              <a:t>, </a:t>
            </a:r>
            <a:r>
              <a:rPr lang="en-US" i="1" dirty="0" err="1" smtClean="0"/>
              <a:t>untuk</a:t>
            </a:r>
            <a:r>
              <a:rPr lang="en-US" i="1" dirty="0" smtClean="0"/>
              <a:t> </a:t>
            </a:r>
            <a:r>
              <a:rPr lang="en-US" i="1" dirty="0" err="1" smtClean="0"/>
              <a:t>banyak</a:t>
            </a:r>
            <a:r>
              <a:rPr lang="en-US" i="1" dirty="0" smtClean="0"/>
              <a:t> </a:t>
            </a:r>
            <a:r>
              <a:rPr lang="en-US" i="1" dirty="0" err="1" smtClean="0"/>
              <a:t>sistem</a:t>
            </a:r>
            <a:r>
              <a:rPr lang="en-US" i="1" dirty="0" smtClean="0"/>
              <a:t> yang </a:t>
            </a:r>
            <a:r>
              <a:rPr lang="en-US" i="1" dirty="0" err="1" smtClean="0"/>
              <a:t>interaktif</a:t>
            </a:r>
            <a:r>
              <a:rPr lang="en-US" i="1" dirty="0" smtClean="0"/>
              <a:t>, </a:t>
            </a:r>
            <a:r>
              <a:rPr lang="en-US" i="1" dirty="0" err="1" smtClean="0"/>
              <a:t>mungkin</a:t>
            </a:r>
            <a:r>
              <a:rPr lang="en-US" i="1" dirty="0" smtClean="0"/>
              <a:t> </a:t>
            </a:r>
            <a:r>
              <a:rPr lang="en-US" i="1" dirty="0" err="1" smtClean="0"/>
              <a:t>terdapat</a:t>
            </a:r>
            <a:r>
              <a:rPr lang="en-US" i="1" dirty="0" smtClean="0"/>
              <a:t> </a:t>
            </a:r>
            <a:r>
              <a:rPr lang="en-US" i="1" dirty="0" err="1" smtClean="0"/>
              <a:t>berbagai</a:t>
            </a:r>
            <a:r>
              <a:rPr lang="en-US" i="1" dirty="0" smtClean="0"/>
              <a:t> </a:t>
            </a:r>
            <a:r>
              <a:rPr lang="en-US" i="1" dirty="0" err="1" smtClean="0"/>
              <a:t>tipe</a:t>
            </a:r>
            <a:r>
              <a:rPr lang="en-US" i="1" dirty="0" smtClean="0"/>
              <a:t> user. </a:t>
            </a:r>
            <a:r>
              <a:rPr lang="en-US" i="1" dirty="0" err="1" smtClean="0"/>
              <a:t>Beberapa</a:t>
            </a:r>
            <a:r>
              <a:rPr lang="en-US" i="1" dirty="0" smtClean="0"/>
              <a:t> user </a:t>
            </a:r>
            <a:r>
              <a:rPr lang="en-US" i="1" dirty="0" err="1" smtClean="0"/>
              <a:t>akan</a:t>
            </a:r>
            <a:r>
              <a:rPr lang="en-US" i="1" dirty="0" smtClean="0"/>
              <a:t> </a:t>
            </a:r>
            <a:r>
              <a:rPr lang="en-US" i="1" dirty="0" err="1" smtClean="0"/>
              <a:t>merupakan</a:t>
            </a:r>
            <a:r>
              <a:rPr lang="en-US" i="1" dirty="0" smtClean="0"/>
              <a:t> user </a:t>
            </a:r>
            <a:r>
              <a:rPr lang="en-US" i="1" dirty="0" err="1" smtClean="0"/>
              <a:t>biasa</a:t>
            </a:r>
            <a:r>
              <a:rPr lang="en-US" i="1" dirty="0" smtClean="0"/>
              <a:t> </a:t>
            </a:r>
            <a:r>
              <a:rPr lang="en-US" i="1" dirty="0" err="1" smtClean="0"/>
              <a:t>sedangkan</a:t>
            </a:r>
            <a:r>
              <a:rPr lang="en-US" i="1" dirty="0" smtClean="0"/>
              <a:t> user yang </a:t>
            </a:r>
            <a:r>
              <a:rPr lang="en-US" i="1" dirty="0" err="1" smtClean="0"/>
              <a:t>lainnya</a:t>
            </a:r>
            <a:r>
              <a:rPr lang="en-US" i="1" dirty="0" smtClean="0"/>
              <a:t> </a:t>
            </a:r>
            <a:r>
              <a:rPr lang="en-US" i="1" dirty="0" err="1" smtClean="0"/>
              <a:t>bisa</a:t>
            </a:r>
            <a:r>
              <a:rPr lang="en-US" i="1" dirty="0" smtClean="0"/>
              <a:t> </a:t>
            </a:r>
            <a:r>
              <a:rPr lang="en-US" i="1" dirty="0" err="1" smtClean="0"/>
              <a:t>berupa</a:t>
            </a:r>
            <a:r>
              <a:rPr lang="en-US" i="1" dirty="0" smtClean="0"/>
              <a:t> </a:t>
            </a:r>
            <a:r>
              <a:rPr lang="en-US" i="1" dirty="0" smtClean="0">
                <a:solidFill>
                  <a:srgbClr val="0070C0"/>
                </a:solidFill>
              </a:rPr>
              <a:t>power user </a:t>
            </a:r>
            <a:r>
              <a:rPr lang="en-US" i="1" dirty="0" smtClean="0"/>
              <a:t>yang </a:t>
            </a:r>
            <a:r>
              <a:rPr lang="en-US" i="1" dirty="0" err="1" smtClean="0"/>
              <a:t>memakai</a:t>
            </a:r>
            <a:r>
              <a:rPr lang="en-US" i="1" dirty="0" smtClean="0"/>
              <a:t> </a:t>
            </a:r>
            <a:r>
              <a:rPr lang="en-US" i="1" dirty="0" err="1" smtClean="0"/>
              <a:t>sistem</a:t>
            </a:r>
            <a:r>
              <a:rPr lang="en-US" i="1" dirty="0" smtClean="0"/>
              <a:t> </a:t>
            </a:r>
            <a:r>
              <a:rPr lang="en-US" i="1" dirty="0" err="1" smtClean="0"/>
              <a:t>selama</a:t>
            </a:r>
            <a:r>
              <a:rPr lang="en-US" i="1" dirty="0" smtClean="0"/>
              <a:t> </a:t>
            </a:r>
            <a:r>
              <a:rPr lang="en-US" i="1" dirty="0" err="1" smtClean="0"/>
              <a:t>beberapa</a:t>
            </a:r>
            <a:r>
              <a:rPr lang="en-US" i="1" dirty="0" smtClean="0"/>
              <a:t> jam </a:t>
            </a:r>
            <a:r>
              <a:rPr lang="en-US" i="1" dirty="0" err="1" smtClean="0"/>
              <a:t>setiap</a:t>
            </a:r>
            <a:r>
              <a:rPr lang="en-US" i="1" dirty="0" smtClean="0"/>
              <a:t> </a:t>
            </a:r>
            <a:r>
              <a:rPr lang="en-US" i="1" dirty="0" err="1" smtClean="0"/>
              <a:t>harinya</a:t>
            </a:r>
            <a:r>
              <a:rPr lang="en-US" i="1" dirty="0" smtClean="0"/>
              <a:t>”</a:t>
            </a:r>
          </a:p>
        </p:txBody>
      </p:sp>
      <p:sp>
        <p:nvSpPr>
          <p:cNvPr id="17410" name="Rectangle 2"/>
          <p:cNvSpPr>
            <a:spLocks noGrp="1" noChangeArrowheads="1"/>
          </p:cNvSpPr>
          <p:nvPr>
            <p:ph type="title"/>
          </p:nvPr>
        </p:nvSpPr>
        <p:spPr/>
        <p:txBody>
          <a:bodyPr/>
          <a:lstStyle/>
          <a:p>
            <a:pPr eaLnBrk="1" hangingPunct="1">
              <a:defRPr/>
            </a:pPr>
            <a:r>
              <a:rPr lang="en-US" b="1" dirty="0" smtClean="0"/>
              <a:t>6. </a:t>
            </a:r>
            <a:r>
              <a:rPr lang="en-US" b="1" dirty="0" err="1" smtClean="0"/>
              <a:t>Keragaman</a:t>
            </a:r>
            <a:r>
              <a:rPr lang="en-US" b="1" dirty="0" smtClean="0"/>
              <a:t> User</a:t>
            </a:r>
          </a:p>
        </p:txBody>
      </p:sp>
      <p:pic>
        <p:nvPicPr>
          <p:cNvPr id="4100" name="Picture 4" descr="Hasil gambar untuk keragaman pengguna k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956" y="2060848"/>
            <a:ext cx="5322044" cy="3456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0" y="2048645"/>
            <a:ext cx="7745505" cy="3877815"/>
          </a:xfrm>
        </p:spPr>
        <p:txBody>
          <a:bodyPr/>
          <a:lstStyle/>
          <a:p>
            <a:pPr eaLnBrk="1" hangingPunct="1">
              <a:buFont typeface="Wingdings" pitchFamily="2" charset="2"/>
              <a:buNone/>
              <a:defRPr/>
            </a:pPr>
            <a:r>
              <a:rPr lang="en-US" dirty="0" err="1" smtClean="0"/>
              <a:t>Diklasifikasikan</a:t>
            </a:r>
            <a:r>
              <a:rPr lang="en-US" dirty="0" smtClean="0"/>
              <a:t> </a:t>
            </a:r>
            <a:r>
              <a:rPr lang="en-US" dirty="0" err="1" smtClean="0"/>
              <a:t>menjadi</a:t>
            </a:r>
            <a:r>
              <a:rPr lang="en-US" dirty="0" smtClean="0"/>
              <a:t> 5 </a:t>
            </a:r>
            <a:r>
              <a:rPr lang="en-US" dirty="0" err="1" smtClean="0"/>
              <a:t>gaya</a:t>
            </a:r>
            <a:r>
              <a:rPr lang="en-US" dirty="0" smtClean="0"/>
              <a:t> :</a:t>
            </a:r>
          </a:p>
          <a:p>
            <a:pPr eaLnBrk="1" hangingPunct="1">
              <a:defRPr/>
            </a:pPr>
            <a:r>
              <a:rPr lang="en-US" b="1" dirty="0" err="1" smtClean="0"/>
              <a:t>Manipulasi</a:t>
            </a:r>
            <a:r>
              <a:rPr lang="en-US" b="1" dirty="0" smtClean="0"/>
              <a:t> </a:t>
            </a:r>
            <a:r>
              <a:rPr lang="en-US" b="1" dirty="0" err="1" smtClean="0"/>
              <a:t>langsung</a:t>
            </a:r>
            <a:endParaRPr lang="en-US" b="1" dirty="0" smtClean="0"/>
          </a:p>
          <a:p>
            <a:pPr eaLnBrk="1" hangingPunct="1">
              <a:defRPr/>
            </a:pPr>
            <a:r>
              <a:rPr lang="en-US" b="1" dirty="0" err="1" smtClean="0"/>
              <a:t>Pemilihan</a:t>
            </a:r>
            <a:r>
              <a:rPr lang="en-US" b="1" dirty="0" smtClean="0"/>
              <a:t> menu</a:t>
            </a:r>
          </a:p>
          <a:p>
            <a:pPr eaLnBrk="1" hangingPunct="1">
              <a:defRPr/>
            </a:pPr>
            <a:r>
              <a:rPr lang="en-US" b="1" dirty="0" err="1" smtClean="0"/>
              <a:t>Pengisian</a:t>
            </a:r>
            <a:r>
              <a:rPr lang="en-US" b="1" dirty="0" smtClean="0"/>
              <a:t> menu</a:t>
            </a:r>
          </a:p>
          <a:p>
            <a:pPr eaLnBrk="1" hangingPunct="1">
              <a:defRPr/>
            </a:pPr>
            <a:r>
              <a:rPr lang="en-US" b="1" dirty="0" err="1" smtClean="0"/>
              <a:t>Bahasa</a:t>
            </a:r>
            <a:r>
              <a:rPr lang="en-US" b="1" dirty="0" smtClean="0"/>
              <a:t> command</a:t>
            </a:r>
          </a:p>
          <a:p>
            <a:pPr eaLnBrk="1" hangingPunct="1">
              <a:defRPr/>
            </a:pPr>
            <a:r>
              <a:rPr lang="en-US" b="1" dirty="0" err="1" smtClean="0"/>
              <a:t>Bahasa</a:t>
            </a:r>
            <a:r>
              <a:rPr lang="en-US" b="1" dirty="0" smtClean="0"/>
              <a:t> natural</a:t>
            </a:r>
          </a:p>
        </p:txBody>
      </p:sp>
      <p:sp>
        <p:nvSpPr>
          <p:cNvPr id="18434" name="Rectangle 2"/>
          <p:cNvSpPr>
            <a:spLocks noGrp="1" noChangeArrowheads="1"/>
          </p:cNvSpPr>
          <p:nvPr>
            <p:ph type="title"/>
          </p:nvPr>
        </p:nvSpPr>
        <p:spPr/>
        <p:txBody>
          <a:bodyPr/>
          <a:lstStyle/>
          <a:p>
            <a:pPr eaLnBrk="1" hangingPunct="1">
              <a:defRPr/>
            </a:pPr>
            <a:r>
              <a:rPr lang="en-US" b="1" dirty="0" err="1" smtClean="0">
                <a:solidFill>
                  <a:schemeClr val="tx1"/>
                </a:solidFill>
              </a:rPr>
              <a:t>Interaksi</a:t>
            </a:r>
            <a:r>
              <a:rPr lang="en-US" b="1" dirty="0" smtClean="0">
                <a:solidFill>
                  <a:schemeClr val="tx1"/>
                </a:solidFill>
              </a:rPr>
              <a:t> User (</a:t>
            </a:r>
            <a:r>
              <a:rPr lang="en-US" b="1" dirty="0" err="1" smtClean="0">
                <a:solidFill>
                  <a:schemeClr val="tx1"/>
                </a:solidFill>
              </a:rPr>
              <a:t>Shneiderman</a:t>
            </a:r>
            <a:r>
              <a:rPr lang="en-US" b="1" dirty="0" smtClean="0">
                <a:solidFill>
                  <a:schemeClr val="tx1"/>
                </a:solidFill>
              </a:rPr>
              <a:t>, 1998)</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3386" y="2492896"/>
            <a:ext cx="552061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en-US" b="1" dirty="0" smtClean="0">
                <a:solidFill>
                  <a:schemeClr val="tx1"/>
                </a:solidFill>
              </a:rPr>
              <a:t>User Interface </a:t>
            </a:r>
            <a:r>
              <a:rPr lang="en-US" b="1" dirty="0" err="1" smtClean="0">
                <a:solidFill>
                  <a:schemeClr val="tx1"/>
                </a:solidFill>
              </a:rPr>
              <a:t>Multipel</a:t>
            </a:r>
            <a:endParaRPr lang="en-US" b="1" dirty="0" smtClean="0">
              <a:solidFill>
                <a:schemeClr val="tx1"/>
              </a:solidFill>
            </a:endParaRPr>
          </a:p>
        </p:txBody>
      </p:sp>
      <p:sp>
        <p:nvSpPr>
          <p:cNvPr id="16387" name="Rectangle 4"/>
          <p:cNvSpPr>
            <a:spLocks noChangeArrowheads="1"/>
          </p:cNvSpPr>
          <p:nvPr/>
        </p:nvSpPr>
        <p:spPr bwMode="auto">
          <a:xfrm>
            <a:off x="1258888" y="2133600"/>
            <a:ext cx="2017712" cy="86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User Interface</a:t>
            </a:r>
          </a:p>
          <a:p>
            <a:pPr algn="ctr"/>
            <a:r>
              <a:rPr lang="en-US" b="1">
                <a:solidFill>
                  <a:schemeClr val="bg1"/>
                </a:solidFill>
              </a:rPr>
              <a:t>Grafis (GUI</a:t>
            </a:r>
            <a:r>
              <a:rPr lang="en-US" b="1">
                <a:solidFill>
                  <a:srgbClr val="FF0000"/>
                </a:solidFill>
              </a:rPr>
              <a:t>)</a:t>
            </a:r>
          </a:p>
        </p:txBody>
      </p:sp>
      <p:sp>
        <p:nvSpPr>
          <p:cNvPr id="16388" name="Rectangle 5"/>
          <p:cNvSpPr>
            <a:spLocks noChangeArrowheads="1"/>
          </p:cNvSpPr>
          <p:nvPr/>
        </p:nvSpPr>
        <p:spPr bwMode="auto">
          <a:xfrm>
            <a:off x="5435600" y="2060575"/>
            <a:ext cx="2017713" cy="86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User Interface</a:t>
            </a:r>
          </a:p>
          <a:p>
            <a:pPr algn="ctr"/>
            <a:r>
              <a:rPr lang="en-US" b="1">
                <a:solidFill>
                  <a:schemeClr val="bg1"/>
                </a:solidFill>
              </a:rPr>
              <a:t>Bahasa Command</a:t>
            </a:r>
          </a:p>
        </p:txBody>
      </p:sp>
      <p:sp>
        <p:nvSpPr>
          <p:cNvPr id="16389" name="Rectangle 6"/>
          <p:cNvSpPr>
            <a:spLocks noChangeArrowheads="1"/>
          </p:cNvSpPr>
          <p:nvPr/>
        </p:nvSpPr>
        <p:spPr bwMode="auto">
          <a:xfrm>
            <a:off x="1187450" y="4941888"/>
            <a:ext cx="6408738" cy="86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Sistem Operasi</a:t>
            </a:r>
          </a:p>
        </p:txBody>
      </p:sp>
      <p:sp>
        <p:nvSpPr>
          <p:cNvPr id="16390" name="AutoShape 7"/>
          <p:cNvSpPr>
            <a:spLocks noChangeArrowheads="1"/>
          </p:cNvSpPr>
          <p:nvPr/>
        </p:nvSpPr>
        <p:spPr bwMode="auto">
          <a:xfrm>
            <a:off x="1258888" y="3573463"/>
            <a:ext cx="2017712" cy="79216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Manager GUI</a:t>
            </a:r>
          </a:p>
        </p:txBody>
      </p:sp>
      <p:sp>
        <p:nvSpPr>
          <p:cNvPr id="16391" name="AutoShape 8"/>
          <p:cNvSpPr>
            <a:spLocks noChangeArrowheads="1"/>
          </p:cNvSpPr>
          <p:nvPr/>
        </p:nvSpPr>
        <p:spPr bwMode="auto">
          <a:xfrm>
            <a:off x="5435600" y="3573463"/>
            <a:ext cx="2017713" cy="79216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Interpreter </a:t>
            </a:r>
          </a:p>
          <a:p>
            <a:pPr algn="ctr"/>
            <a:r>
              <a:rPr lang="en-US" b="1">
                <a:solidFill>
                  <a:schemeClr val="bg1"/>
                </a:solidFill>
              </a:rPr>
              <a:t>Bahasa Command</a:t>
            </a:r>
          </a:p>
        </p:txBody>
      </p:sp>
      <p:sp>
        <p:nvSpPr>
          <p:cNvPr id="16392" name="Line 9"/>
          <p:cNvSpPr>
            <a:spLocks noChangeShapeType="1"/>
          </p:cNvSpPr>
          <p:nvPr/>
        </p:nvSpPr>
        <p:spPr bwMode="auto">
          <a:xfrm>
            <a:off x="2195513" y="2997200"/>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3" name="Line 10"/>
          <p:cNvSpPr>
            <a:spLocks noChangeShapeType="1"/>
          </p:cNvSpPr>
          <p:nvPr/>
        </p:nvSpPr>
        <p:spPr bwMode="auto">
          <a:xfrm>
            <a:off x="2195513" y="4365625"/>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4" name="Line 11"/>
          <p:cNvSpPr>
            <a:spLocks noChangeShapeType="1"/>
          </p:cNvSpPr>
          <p:nvPr/>
        </p:nvSpPr>
        <p:spPr bwMode="auto">
          <a:xfrm>
            <a:off x="6372225" y="2924175"/>
            <a:ext cx="0" cy="649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5" name="Line 12"/>
          <p:cNvSpPr>
            <a:spLocks noChangeShapeType="1"/>
          </p:cNvSpPr>
          <p:nvPr/>
        </p:nvSpPr>
        <p:spPr bwMode="auto">
          <a:xfrm>
            <a:off x="6372225" y="4365625"/>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55650" y="1981200"/>
            <a:ext cx="8388350" cy="4114800"/>
          </a:xfrm>
        </p:spPr>
        <p:txBody>
          <a:bodyPr/>
          <a:lstStyle/>
          <a:p>
            <a:pPr marL="354013" indent="-354013" eaLnBrk="1" hangingPunct="1">
              <a:defRPr/>
            </a:pPr>
            <a:r>
              <a:rPr lang="en-US" dirty="0" err="1" smtClean="0"/>
              <a:t>Semua</a:t>
            </a:r>
            <a:r>
              <a:rPr lang="en-US" dirty="0" smtClean="0"/>
              <a:t> </a:t>
            </a:r>
            <a:r>
              <a:rPr lang="en-US" dirty="0" err="1" smtClean="0"/>
              <a:t>sistem</a:t>
            </a:r>
            <a:r>
              <a:rPr lang="en-US" dirty="0" smtClean="0"/>
              <a:t> </a:t>
            </a:r>
            <a:r>
              <a:rPr lang="en-US" dirty="0" err="1" smtClean="0"/>
              <a:t>interaktif</a:t>
            </a:r>
            <a:r>
              <a:rPr lang="en-US" dirty="0" smtClean="0"/>
              <a:t> </a:t>
            </a:r>
            <a:r>
              <a:rPr lang="en-US" dirty="0" err="1" smtClean="0"/>
              <a:t>harus</a:t>
            </a:r>
            <a:r>
              <a:rPr lang="en-US" dirty="0" smtClean="0"/>
              <a:t> </a:t>
            </a:r>
            <a:r>
              <a:rPr lang="en-US" dirty="0" err="1" smtClean="0"/>
              <a:t>menyediakan</a:t>
            </a:r>
            <a:r>
              <a:rPr lang="en-US" dirty="0" smtClean="0"/>
              <a:t> </a:t>
            </a:r>
            <a:r>
              <a:rPr lang="en-US" dirty="0" err="1" smtClean="0"/>
              <a:t>suatu</a:t>
            </a:r>
            <a:r>
              <a:rPr lang="en-US" dirty="0" smtClean="0"/>
              <a:t> </a:t>
            </a:r>
            <a:r>
              <a:rPr lang="en-US" dirty="0" err="1" smtClean="0"/>
              <a:t>cara</a:t>
            </a:r>
            <a:r>
              <a:rPr lang="en-US" dirty="0" smtClean="0"/>
              <a:t> </a:t>
            </a:r>
            <a:r>
              <a:rPr lang="en-US" dirty="0" err="1" smtClean="0"/>
              <a:t>untuk</a:t>
            </a:r>
            <a:r>
              <a:rPr lang="en-US" dirty="0" smtClean="0"/>
              <a:t> </a:t>
            </a:r>
            <a:r>
              <a:rPr lang="en-US" dirty="0" err="1" smtClean="0"/>
              <a:t>menyatakan</a:t>
            </a:r>
            <a:r>
              <a:rPr lang="en-US" dirty="0" smtClean="0"/>
              <a:t> </a:t>
            </a:r>
            <a:r>
              <a:rPr lang="en-US" dirty="0" err="1" smtClean="0"/>
              <a:t>informasi</a:t>
            </a:r>
            <a:r>
              <a:rPr lang="en-US" dirty="0" smtClean="0"/>
              <a:t> </a:t>
            </a:r>
            <a:r>
              <a:rPr lang="en-US" dirty="0" err="1" smtClean="0"/>
              <a:t>kepada</a:t>
            </a:r>
            <a:r>
              <a:rPr lang="en-US" dirty="0" smtClean="0"/>
              <a:t> user.</a:t>
            </a:r>
          </a:p>
          <a:p>
            <a:pPr marL="354013" indent="-354013" eaLnBrk="1" hangingPunct="1">
              <a:defRPr/>
            </a:pPr>
            <a:r>
              <a:rPr lang="en-US" dirty="0" err="1" smtClean="0"/>
              <a:t>Dengan</a:t>
            </a:r>
            <a:r>
              <a:rPr lang="en-US" dirty="0" smtClean="0"/>
              <a:t> </a:t>
            </a:r>
            <a:r>
              <a:rPr lang="en-US" dirty="0" err="1" smtClean="0"/>
              <a:t>memisahkan</a:t>
            </a:r>
            <a:r>
              <a:rPr lang="en-US" dirty="0" smtClean="0"/>
              <a:t> </a:t>
            </a:r>
            <a:r>
              <a:rPr lang="en-US" dirty="0" err="1" smtClean="0"/>
              <a:t>sistem</a:t>
            </a:r>
            <a:r>
              <a:rPr lang="en-US" dirty="0" smtClean="0"/>
              <a:t> </a:t>
            </a:r>
            <a:r>
              <a:rPr lang="en-US" dirty="0" err="1" smtClean="0"/>
              <a:t>presentasi</a:t>
            </a:r>
            <a:r>
              <a:rPr lang="en-US" dirty="0" smtClean="0"/>
              <a:t> </a:t>
            </a:r>
            <a:r>
              <a:rPr lang="en-US" dirty="0" err="1" smtClean="0"/>
              <a:t>dari</a:t>
            </a:r>
            <a:r>
              <a:rPr lang="en-US" dirty="0" smtClean="0"/>
              <a:t> data, </a:t>
            </a:r>
            <a:r>
              <a:rPr lang="en-US" dirty="0" err="1" smtClean="0"/>
              <a:t>representasi</a:t>
            </a:r>
            <a:r>
              <a:rPr lang="en-US" dirty="0" smtClean="0"/>
              <a:t> </a:t>
            </a:r>
            <a:r>
              <a:rPr lang="en-US" dirty="0" err="1" smtClean="0"/>
              <a:t>pada</a:t>
            </a:r>
            <a:r>
              <a:rPr lang="en-US" dirty="0" smtClean="0"/>
              <a:t> </a:t>
            </a:r>
            <a:r>
              <a:rPr lang="en-US" dirty="0" err="1" smtClean="0"/>
              <a:t>layar</a:t>
            </a:r>
            <a:r>
              <a:rPr lang="en-US" dirty="0" smtClean="0"/>
              <a:t> user </a:t>
            </a:r>
            <a:r>
              <a:rPr lang="en-US" dirty="0" err="1" smtClean="0"/>
              <a:t>dapat</a:t>
            </a:r>
            <a:r>
              <a:rPr lang="en-US" dirty="0" smtClean="0"/>
              <a:t> </a:t>
            </a:r>
            <a:r>
              <a:rPr lang="en-US" dirty="0" err="1" smtClean="0"/>
              <a:t>diubah</a:t>
            </a:r>
            <a:r>
              <a:rPr lang="en-US" dirty="0" smtClean="0"/>
              <a:t> </a:t>
            </a:r>
            <a:r>
              <a:rPr lang="en-US" dirty="0" err="1" smtClean="0"/>
              <a:t>tanpa</a:t>
            </a:r>
            <a:r>
              <a:rPr lang="en-US" dirty="0" smtClean="0"/>
              <a:t> </a:t>
            </a:r>
            <a:r>
              <a:rPr lang="en-US" dirty="0" err="1" smtClean="0"/>
              <a:t>harus</a:t>
            </a:r>
            <a:r>
              <a:rPr lang="en-US" dirty="0" smtClean="0"/>
              <a:t> </a:t>
            </a:r>
            <a:r>
              <a:rPr lang="en-US" dirty="0" err="1" smtClean="0"/>
              <a:t>mengubah</a:t>
            </a:r>
            <a:r>
              <a:rPr lang="en-US" dirty="0" smtClean="0"/>
              <a:t> </a:t>
            </a:r>
            <a:r>
              <a:rPr lang="en-US" dirty="0" err="1" smtClean="0"/>
              <a:t>sistem</a:t>
            </a:r>
            <a:r>
              <a:rPr lang="en-US" dirty="0" smtClean="0"/>
              <a:t> </a:t>
            </a:r>
            <a:r>
              <a:rPr lang="en-US" dirty="0" err="1" smtClean="0"/>
              <a:t>komputasi</a:t>
            </a:r>
            <a:r>
              <a:rPr lang="en-US" dirty="0" smtClean="0"/>
              <a:t> yang </a:t>
            </a:r>
            <a:r>
              <a:rPr lang="en-US" dirty="0" err="1" smtClean="0"/>
              <a:t>mendasarinya</a:t>
            </a:r>
            <a:r>
              <a:rPr lang="en-US" dirty="0" smtClean="0"/>
              <a:t>.</a:t>
            </a:r>
          </a:p>
        </p:txBody>
      </p:sp>
      <p:sp>
        <p:nvSpPr>
          <p:cNvPr id="20482" name="Rectangle 2"/>
          <p:cNvSpPr>
            <a:spLocks noGrp="1" noChangeArrowheads="1"/>
          </p:cNvSpPr>
          <p:nvPr>
            <p:ph type="title"/>
          </p:nvPr>
        </p:nvSpPr>
        <p:spPr/>
        <p:txBody>
          <a:bodyPr/>
          <a:lstStyle/>
          <a:p>
            <a:pPr eaLnBrk="1" hangingPunct="1">
              <a:defRPr/>
            </a:pPr>
            <a:r>
              <a:rPr lang="en-US" dirty="0" err="1" smtClean="0">
                <a:solidFill>
                  <a:schemeClr val="tx1"/>
                </a:solidFill>
              </a:rPr>
              <a:t>Presentasi</a:t>
            </a:r>
            <a:r>
              <a:rPr lang="en-US" dirty="0" smtClean="0">
                <a:solidFill>
                  <a:schemeClr val="tx1"/>
                </a:solidFill>
              </a:rPr>
              <a:t> </a:t>
            </a:r>
            <a:r>
              <a:rPr lang="en-US" dirty="0" err="1" smtClean="0">
                <a:solidFill>
                  <a:schemeClr val="tx1"/>
                </a:solidFill>
              </a:rPr>
              <a:t>Informasi</a:t>
            </a:r>
            <a:endParaRPr lang="en-US" dirty="0" smtClean="0">
              <a:solidFill>
                <a:schemeClr val="tx1"/>
              </a:solidFill>
            </a:endParaRPr>
          </a:p>
        </p:txBody>
      </p:sp>
      <p:pic>
        <p:nvPicPr>
          <p:cNvPr id="6149" name="Picture 5" descr="Hasil gambar untuk future projet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3958080"/>
            <a:ext cx="4644008" cy="293501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97678"/>
            <a:ext cx="5203961" cy="2860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42371" y="260648"/>
            <a:ext cx="7756263" cy="1054250"/>
          </a:xfrm>
        </p:spPr>
        <p:txBody>
          <a:bodyPr/>
          <a:lstStyle/>
          <a:p>
            <a:pPr eaLnBrk="1" hangingPunct="1">
              <a:defRPr/>
            </a:pPr>
            <a:r>
              <a:rPr lang="en-US" dirty="0" err="1" smtClean="0">
                <a:solidFill>
                  <a:schemeClr val="tx1"/>
                </a:solidFill>
              </a:rPr>
              <a:t>Presentasi</a:t>
            </a:r>
            <a:r>
              <a:rPr lang="en-US" dirty="0" smtClean="0">
                <a:solidFill>
                  <a:schemeClr val="tx1"/>
                </a:solidFill>
              </a:rPr>
              <a:t> </a:t>
            </a:r>
            <a:r>
              <a:rPr lang="en-US" dirty="0" err="1" smtClean="0">
                <a:solidFill>
                  <a:schemeClr val="tx1"/>
                </a:solidFill>
              </a:rPr>
              <a:t>Informasi</a:t>
            </a:r>
            <a:endParaRPr lang="en-US" dirty="0" smtClean="0">
              <a:solidFill>
                <a:schemeClr val="tx1"/>
              </a:solidFill>
            </a:endParaRPr>
          </a:p>
        </p:txBody>
      </p:sp>
      <p:sp>
        <p:nvSpPr>
          <p:cNvPr id="18435" name="Rectangle 4"/>
          <p:cNvSpPr>
            <a:spLocks noChangeArrowheads="1"/>
          </p:cNvSpPr>
          <p:nvPr/>
        </p:nvSpPr>
        <p:spPr bwMode="auto">
          <a:xfrm>
            <a:off x="900113" y="1700213"/>
            <a:ext cx="2303462" cy="86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err="1">
                <a:solidFill>
                  <a:schemeClr val="bg1"/>
                </a:solidFill>
              </a:rPr>
              <a:t>Informasi</a:t>
            </a:r>
            <a:r>
              <a:rPr lang="en-US" b="1" dirty="0">
                <a:solidFill>
                  <a:schemeClr val="bg1"/>
                </a:solidFill>
              </a:rPr>
              <a:t> yang </a:t>
            </a:r>
            <a:r>
              <a:rPr lang="en-US" b="1" dirty="0" err="1">
                <a:solidFill>
                  <a:schemeClr val="bg1"/>
                </a:solidFill>
              </a:rPr>
              <a:t>akan</a:t>
            </a:r>
            <a:endParaRPr lang="en-US" b="1" dirty="0">
              <a:solidFill>
                <a:schemeClr val="bg1"/>
              </a:solidFill>
            </a:endParaRPr>
          </a:p>
          <a:p>
            <a:pPr algn="ctr"/>
            <a:r>
              <a:rPr lang="en-US" b="1" dirty="0" err="1">
                <a:solidFill>
                  <a:schemeClr val="bg1"/>
                </a:solidFill>
              </a:rPr>
              <a:t>ditampilkan</a:t>
            </a:r>
            <a:endParaRPr lang="en-US" b="1" dirty="0">
              <a:solidFill>
                <a:schemeClr val="bg1"/>
              </a:solidFill>
            </a:endParaRPr>
          </a:p>
        </p:txBody>
      </p:sp>
      <p:sp>
        <p:nvSpPr>
          <p:cNvPr id="18436" name="Rectangle 5"/>
          <p:cNvSpPr>
            <a:spLocks noChangeArrowheads="1"/>
          </p:cNvSpPr>
          <p:nvPr/>
        </p:nvSpPr>
        <p:spPr bwMode="auto">
          <a:xfrm>
            <a:off x="3779838" y="1700213"/>
            <a:ext cx="2303462" cy="86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err="1">
                <a:solidFill>
                  <a:schemeClr val="bg1"/>
                </a:solidFill>
              </a:rPr>
              <a:t>Perangkat</a:t>
            </a:r>
            <a:r>
              <a:rPr lang="en-US" b="1" dirty="0">
                <a:solidFill>
                  <a:schemeClr val="bg1"/>
                </a:solidFill>
              </a:rPr>
              <a:t> </a:t>
            </a:r>
            <a:r>
              <a:rPr lang="en-US" b="1" dirty="0" err="1">
                <a:solidFill>
                  <a:schemeClr val="bg1"/>
                </a:solidFill>
              </a:rPr>
              <a:t>Lunak</a:t>
            </a:r>
            <a:r>
              <a:rPr lang="en-US" b="1" dirty="0">
                <a:solidFill>
                  <a:schemeClr val="bg1"/>
                </a:solidFill>
              </a:rPr>
              <a:t> </a:t>
            </a:r>
          </a:p>
          <a:p>
            <a:pPr algn="ctr"/>
            <a:r>
              <a:rPr lang="en-US" b="1" dirty="0" err="1">
                <a:solidFill>
                  <a:schemeClr val="bg1"/>
                </a:solidFill>
              </a:rPr>
              <a:t>Presentasi</a:t>
            </a:r>
            <a:endParaRPr lang="en-US" b="1" dirty="0">
              <a:solidFill>
                <a:schemeClr val="bg1"/>
              </a:solidFill>
            </a:endParaRPr>
          </a:p>
        </p:txBody>
      </p:sp>
      <p:sp>
        <p:nvSpPr>
          <p:cNvPr id="18437" name="AutoShape 7"/>
          <p:cNvSpPr>
            <a:spLocks noChangeArrowheads="1"/>
          </p:cNvSpPr>
          <p:nvPr/>
        </p:nvSpPr>
        <p:spPr bwMode="auto">
          <a:xfrm>
            <a:off x="6877050" y="1700213"/>
            <a:ext cx="1943100" cy="1008062"/>
          </a:xfrm>
          <a:prstGeom prst="flowChartDisplay">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Display</a:t>
            </a:r>
          </a:p>
        </p:txBody>
      </p:sp>
      <p:sp>
        <p:nvSpPr>
          <p:cNvPr id="18438" name="Line 8"/>
          <p:cNvSpPr>
            <a:spLocks noChangeShapeType="1"/>
          </p:cNvSpPr>
          <p:nvPr/>
        </p:nvSpPr>
        <p:spPr bwMode="auto">
          <a:xfrm>
            <a:off x="3203575" y="2132013"/>
            <a:ext cx="5762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9" name="Line 10"/>
          <p:cNvSpPr>
            <a:spLocks noChangeShapeType="1"/>
          </p:cNvSpPr>
          <p:nvPr/>
        </p:nvSpPr>
        <p:spPr bwMode="auto">
          <a:xfrm>
            <a:off x="6084888" y="2132013"/>
            <a:ext cx="7921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2" y="2734050"/>
            <a:ext cx="352039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7561" y="2734050"/>
            <a:ext cx="4200636" cy="369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0" y="27977"/>
            <a:ext cx="4608512" cy="1578149"/>
          </a:xfrm>
        </p:spPr>
        <p:txBody>
          <a:bodyPr>
            <a:noAutofit/>
          </a:bodyPr>
          <a:lstStyle/>
          <a:p>
            <a:pPr marL="0" indent="0" eaLnBrk="1" hangingPunct="1">
              <a:buFont typeface="Wingdings" pitchFamily="2" charset="2"/>
              <a:buNone/>
              <a:defRPr/>
            </a:pPr>
            <a:r>
              <a:rPr lang="en-US" sz="2000" b="1" dirty="0" smtClean="0"/>
              <a:t>“</a:t>
            </a:r>
            <a:r>
              <a:rPr lang="en-US" sz="2000" b="1" dirty="0" err="1" smtClean="0"/>
              <a:t>Untuk</a:t>
            </a:r>
            <a:r>
              <a:rPr lang="en-US" sz="2000" b="1" dirty="0" smtClean="0"/>
              <a:t> </a:t>
            </a:r>
            <a:r>
              <a:rPr lang="en-US" sz="2000" b="1" dirty="0" err="1" smtClean="0"/>
              <a:t>menemukan</a:t>
            </a:r>
            <a:r>
              <a:rPr lang="en-US" sz="2000" b="1" dirty="0" smtClean="0"/>
              <a:t> </a:t>
            </a:r>
            <a:r>
              <a:rPr lang="en-US" sz="2000" b="1" dirty="0" err="1" smtClean="0"/>
              <a:t>presentasi</a:t>
            </a:r>
            <a:r>
              <a:rPr lang="en-US" sz="2000" b="1" dirty="0" smtClean="0"/>
              <a:t> </a:t>
            </a:r>
            <a:r>
              <a:rPr lang="en-US" sz="2000" b="1" dirty="0" err="1" smtClean="0"/>
              <a:t>informasi</a:t>
            </a:r>
            <a:r>
              <a:rPr lang="en-US" sz="2000" b="1" dirty="0" smtClean="0"/>
              <a:t> yang </a:t>
            </a:r>
            <a:r>
              <a:rPr lang="en-US" sz="2000" b="1" dirty="0" err="1" smtClean="0"/>
              <a:t>terbaik</a:t>
            </a:r>
            <a:r>
              <a:rPr lang="en-US" sz="2000" b="1" dirty="0" smtClean="0"/>
              <a:t> </a:t>
            </a:r>
            <a:r>
              <a:rPr lang="en-US" sz="2000" b="1" dirty="0" err="1" smtClean="0"/>
              <a:t>diperlukan</a:t>
            </a:r>
            <a:r>
              <a:rPr lang="en-US" sz="2000" b="1" dirty="0" smtClean="0"/>
              <a:t> </a:t>
            </a:r>
            <a:r>
              <a:rPr lang="en-US" sz="2000" b="1" dirty="0" err="1" smtClean="0"/>
              <a:t>pengetahuan</a:t>
            </a:r>
            <a:r>
              <a:rPr lang="en-US" sz="2000" b="1" dirty="0" smtClean="0"/>
              <a:t> </a:t>
            </a:r>
            <a:r>
              <a:rPr lang="en-US" sz="2000" b="1" dirty="0" err="1" smtClean="0"/>
              <a:t>latar</a:t>
            </a:r>
            <a:r>
              <a:rPr lang="en-US" sz="2000" b="1" dirty="0" smtClean="0"/>
              <a:t> </a:t>
            </a:r>
            <a:r>
              <a:rPr lang="en-US" sz="2000" b="1" dirty="0" err="1" smtClean="0"/>
              <a:t>belakang</a:t>
            </a:r>
            <a:r>
              <a:rPr lang="en-US" sz="2000" b="1" dirty="0" smtClean="0"/>
              <a:t> user </a:t>
            </a:r>
            <a:r>
              <a:rPr lang="en-US" sz="2000" b="1" dirty="0" err="1" smtClean="0"/>
              <a:t>informasi</a:t>
            </a:r>
            <a:r>
              <a:rPr lang="en-US" sz="2000" b="1" dirty="0" smtClean="0"/>
              <a:t> </a:t>
            </a:r>
            <a:r>
              <a:rPr lang="en-US" sz="2000" b="1" dirty="0" err="1" smtClean="0"/>
              <a:t>tersebut</a:t>
            </a:r>
            <a:r>
              <a:rPr lang="en-US" sz="2000" b="1" dirty="0" smtClean="0"/>
              <a:t> </a:t>
            </a:r>
            <a:r>
              <a:rPr lang="en-US" sz="2000" b="1" dirty="0" err="1" smtClean="0"/>
              <a:t>dan</a:t>
            </a:r>
            <a:r>
              <a:rPr lang="en-US" sz="2000" b="1" dirty="0" smtClean="0"/>
              <a:t> </a:t>
            </a:r>
            <a:r>
              <a:rPr lang="en-US" sz="2000" b="1" dirty="0" err="1" smtClean="0"/>
              <a:t>cara</a:t>
            </a:r>
            <a:r>
              <a:rPr lang="en-US" sz="2000" b="1" dirty="0" smtClean="0"/>
              <a:t> </a:t>
            </a:r>
            <a:r>
              <a:rPr lang="en-US" sz="2000" b="1" dirty="0" err="1" smtClean="0"/>
              <a:t>mereka</a:t>
            </a:r>
            <a:r>
              <a:rPr lang="en-US" sz="2000" b="1" dirty="0" smtClean="0"/>
              <a:t> </a:t>
            </a:r>
            <a:r>
              <a:rPr lang="en-US" sz="2000" b="1" dirty="0" err="1" smtClean="0"/>
              <a:t>menggunakan</a:t>
            </a:r>
            <a:r>
              <a:rPr lang="en-US" sz="2000" b="1" dirty="0" smtClean="0"/>
              <a:t> </a:t>
            </a:r>
            <a:r>
              <a:rPr lang="en-US" sz="2000" b="1" dirty="0" err="1" smtClean="0"/>
              <a:t>sistem</a:t>
            </a:r>
            <a:r>
              <a:rPr lang="en-US" sz="2000" b="1" dirty="0" smtClean="0"/>
              <a:t>”</a:t>
            </a:r>
          </a:p>
        </p:txBody>
      </p:sp>
      <p:pic>
        <p:nvPicPr>
          <p:cNvPr id="8194" name="Picture 2" descr="https://i.pinimg.com/originals/ba/e9/d2/bae9d2994737d971f78739dbda34d9b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1" y="2060848"/>
            <a:ext cx="4033183" cy="48042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asil gambar untuk google eyegla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758" y="27977"/>
            <a:ext cx="4646949" cy="2513925"/>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864" y="2258820"/>
            <a:ext cx="5059843" cy="466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7371" y="791408"/>
            <a:ext cx="8453101" cy="4680520"/>
          </a:xfrm>
        </p:spPr>
        <p:txBody>
          <a:bodyPr>
            <a:normAutofit fontScale="77500" lnSpcReduction="20000"/>
          </a:bodyPr>
          <a:lstStyle/>
          <a:p>
            <a:r>
              <a:rPr lang="en-US" sz="3400" dirty="0" err="1"/>
              <a:t>Adalah</a:t>
            </a:r>
            <a:r>
              <a:rPr lang="en-US" sz="3400" dirty="0"/>
              <a:t> </a:t>
            </a:r>
            <a:r>
              <a:rPr lang="en-US" sz="3400" dirty="0" err="1"/>
              <a:t>bentuk</a:t>
            </a:r>
            <a:r>
              <a:rPr lang="en-US" sz="3400" dirty="0"/>
              <a:t>–</a:t>
            </a:r>
            <a:r>
              <a:rPr lang="en-US" sz="3400" dirty="0" err="1"/>
              <a:t>bentuk</a:t>
            </a:r>
            <a:r>
              <a:rPr lang="en-US" sz="3400" dirty="0"/>
              <a:t> </a:t>
            </a:r>
            <a:r>
              <a:rPr lang="en-US" sz="3400" dirty="0" err="1"/>
              <a:t>tampilan</a:t>
            </a:r>
            <a:r>
              <a:rPr lang="en-US" sz="3400" dirty="0"/>
              <a:t> </a:t>
            </a:r>
            <a:r>
              <a:rPr lang="en-US" sz="3400" dirty="0" err="1"/>
              <a:t>antarmuka</a:t>
            </a:r>
            <a:r>
              <a:rPr lang="en-US" sz="3400" dirty="0"/>
              <a:t> </a:t>
            </a:r>
            <a:r>
              <a:rPr lang="en-US" sz="3400" dirty="0" err="1" smtClean="0"/>
              <a:t>yangdipakai</a:t>
            </a:r>
            <a:r>
              <a:rPr lang="en-US" sz="3400" dirty="0" smtClean="0"/>
              <a:t> </a:t>
            </a:r>
            <a:r>
              <a:rPr lang="en-US" sz="3400" dirty="0" err="1"/>
              <a:t>pada</a:t>
            </a:r>
            <a:r>
              <a:rPr lang="en-US" sz="3400" dirty="0"/>
              <a:t> </a:t>
            </a:r>
            <a:r>
              <a:rPr lang="en-US" sz="3400" dirty="0" err="1"/>
              <a:t>paket</a:t>
            </a:r>
            <a:r>
              <a:rPr lang="en-US" sz="3400" dirty="0"/>
              <a:t>–</a:t>
            </a:r>
            <a:r>
              <a:rPr lang="en-US" sz="3400" dirty="0" err="1"/>
              <a:t>paket</a:t>
            </a:r>
            <a:r>
              <a:rPr lang="en-US" sz="3400" dirty="0"/>
              <a:t> program </a:t>
            </a:r>
            <a:r>
              <a:rPr lang="en-US" sz="3400" dirty="0" err="1"/>
              <a:t>aplikasi</a:t>
            </a:r>
            <a:r>
              <a:rPr lang="en-US" sz="3400" dirty="0"/>
              <a:t>, </a:t>
            </a:r>
            <a:r>
              <a:rPr lang="en-US" sz="3400" dirty="0" err="1"/>
              <a:t>baik</a:t>
            </a:r>
            <a:r>
              <a:rPr lang="en-US" sz="3400" dirty="0"/>
              <a:t> yang </a:t>
            </a:r>
            <a:r>
              <a:rPr lang="en-US" sz="3400" dirty="0" err="1"/>
              <a:t>bekerja</a:t>
            </a:r>
            <a:r>
              <a:rPr lang="en-US" sz="3400" dirty="0"/>
              <a:t> </a:t>
            </a:r>
            <a:r>
              <a:rPr lang="en-US" sz="3400" dirty="0" err="1"/>
              <a:t>pada</a:t>
            </a:r>
            <a:r>
              <a:rPr lang="en-US" sz="3400" dirty="0"/>
              <a:t> mode </a:t>
            </a:r>
            <a:r>
              <a:rPr lang="en-US" sz="3400" dirty="0" err="1"/>
              <a:t>teks</a:t>
            </a:r>
            <a:r>
              <a:rPr lang="en-US" sz="3400" dirty="0"/>
              <a:t> </a:t>
            </a:r>
            <a:r>
              <a:rPr lang="en-US" sz="3400" dirty="0" err="1"/>
              <a:t>maupun</a:t>
            </a:r>
            <a:r>
              <a:rPr lang="en-US" sz="3400" dirty="0"/>
              <a:t> </a:t>
            </a:r>
            <a:r>
              <a:rPr lang="en-US" sz="3400" dirty="0" err="1"/>
              <a:t>pada</a:t>
            </a:r>
            <a:r>
              <a:rPr lang="en-US" sz="3400" dirty="0"/>
              <a:t> mode </a:t>
            </a:r>
            <a:r>
              <a:rPr lang="en-US" sz="3400" dirty="0" err="1"/>
              <a:t>grafik</a:t>
            </a:r>
            <a:r>
              <a:rPr lang="en-US" sz="3400" dirty="0"/>
              <a:t> </a:t>
            </a:r>
          </a:p>
          <a:p>
            <a:r>
              <a:rPr lang="en-US" sz="3400" dirty="0" err="1" smtClean="0"/>
              <a:t>Komponen</a:t>
            </a:r>
            <a:r>
              <a:rPr lang="en-US" sz="3400" dirty="0" smtClean="0"/>
              <a:t> </a:t>
            </a:r>
            <a:r>
              <a:rPr lang="en-US" sz="3400" dirty="0" err="1" smtClean="0"/>
              <a:t>antarmuka</a:t>
            </a:r>
            <a:r>
              <a:rPr lang="en-US" sz="3400" dirty="0" smtClean="0"/>
              <a:t> </a:t>
            </a:r>
            <a:r>
              <a:rPr lang="en-US" sz="3400" dirty="0" err="1" smtClean="0"/>
              <a:t>Grafis</a:t>
            </a:r>
            <a:r>
              <a:rPr lang="en-US" sz="3400" dirty="0" smtClean="0"/>
              <a:t> </a:t>
            </a:r>
            <a:r>
              <a:rPr lang="en-US" sz="3400" dirty="0" err="1" smtClean="0"/>
              <a:t>antara</a:t>
            </a:r>
            <a:r>
              <a:rPr lang="en-US" sz="3400" dirty="0" smtClean="0"/>
              <a:t> lain:</a:t>
            </a:r>
          </a:p>
          <a:p>
            <a:pPr marL="444500" indent="-444500">
              <a:buFontTx/>
              <a:buAutoNum type="arabicPeriod"/>
            </a:pPr>
            <a:r>
              <a:rPr lang="en-US" sz="3400" b="1" dirty="0" err="1">
                <a:solidFill>
                  <a:srgbClr val="0070C0"/>
                </a:solidFill>
              </a:rPr>
              <a:t>Tombol</a:t>
            </a:r>
            <a:r>
              <a:rPr lang="en-US" sz="3400" b="1" dirty="0">
                <a:solidFill>
                  <a:srgbClr val="0070C0"/>
                </a:solidFill>
              </a:rPr>
              <a:t> </a:t>
            </a:r>
            <a:r>
              <a:rPr lang="en-US" sz="3400" b="1" dirty="0" err="1">
                <a:solidFill>
                  <a:srgbClr val="0070C0"/>
                </a:solidFill>
              </a:rPr>
              <a:t>Tekan</a:t>
            </a:r>
            <a:endParaRPr lang="id-ID" sz="3400" b="1" dirty="0">
              <a:solidFill>
                <a:srgbClr val="0070C0"/>
              </a:solidFill>
            </a:endParaRPr>
          </a:p>
          <a:p>
            <a:pPr marL="444500" indent="-444500">
              <a:buFontTx/>
              <a:buAutoNum type="arabicPeriod"/>
            </a:pPr>
            <a:r>
              <a:rPr lang="en-US" sz="3400" b="1" dirty="0">
                <a:solidFill>
                  <a:srgbClr val="0070C0"/>
                </a:solidFill>
              </a:rPr>
              <a:t>Spin Box</a:t>
            </a:r>
            <a:endParaRPr lang="id-ID" sz="3400" b="1" dirty="0">
              <a:solidFill>
                <a:srgbClr val="0070C0"/>
              </a:solidFill>
            </a:endParaRPr>
          </a:p>
          <a:p>
            <a:pPr marL="444500" indent="-444500">
              <a:buFontTx/>
              <a:buAutoNum type="arabicPeriod"/>
            </a:pPr>
            <a:r>
              <a:rPr lang="en-US" sz="3400" b="1" dirty="0">
                <a:solidFill>
                  <a:srgbClr val="0070C0"/>
                </a:solidFill>
              </a:rPr>
              <a:t>List </a:t>
            </a:r>
            <a:r>
              <a:rPr lang="en-US" sz="3400" b="1" dirty="0" smtClean="0">
                <a:solidFill>
                  <a:srgbClr val="0070C0"/>
                </a:solidFill>
              </a:rPr>
              <a:t>Box</a:t>
            </a:r>
            <a:endParaRPr lang="id-ID" sz="3400" b="1" dirty="0">
              <a:solidFill>
                <a:srgbClr val="0070C0"/>
              </a:solidFill>
            </a:endParaRPr>
          </a:p>
          <a:p>
            <a:pPr marL="444500" indent="-444500">
              <a:buFontTx/>
              <a:buAutoNum type="arabicPeriod"/>
            </a:pPr>
            <a:r>
              <a:rPr lang="en-US" sz="3400" b="1" dirty="0">
                <a:solidFill>
                  <a:srgbClr val="0070C0"/>
                </a:solidFill>
              </a:rPr>
              <a:t>Combo Box</a:t>
            </a:r>
            <a:endParaRPr lang="id-ID" sz="3400" b="1" dirty="0">
              <a:solidFill>
                <a:srgbClr val="0070C0"/>
              </a:solidFill>
            </a:endParaRPr>
          </a:p>
          <a:p>
            <a:pPr marL="444500" indent="-444500">
              <a:buFontTx/>
              <a:buAutoNum type="arabicPeriod"/>
            </a:pPr>
            <a:r>
              <a:rPr lang="en-US" sz="3400" b="1" dirty="0" err="1">
                <a:solidFill>
                  <a:srgbClr val="0070C0"/>
                </a:solidFill>
              </a:rPr>
              <a:t>Tombol</a:t>
            </a:r>
            <a:r>
              <a:rPr lang="en-US" sz="3400" b="1" dirty="0">
                <a:solidFill>
                  <a:srgbClr val="0070C0"/>
                </a:solidFill>
              </a:rPr>
              <a:t> Radio</a:t>
            </a:r>
            <a:endParaRPr lang="id-ID" sz="3400" b="1" dirty="0">
              <a:solidFill>
                <a:srgbClr val="0070C0"/>
              </a:solidFill>
            </a:endParaRPr>
          </a:p>
          <a:p>
            <a:pPr marL="444500" indent="-444500">
              <a:buFontTx/>
              <a:buAutoNum type="arabicPeriod"/>
            </a:pPr>
            <a:r>
              <a:rPr lang="en-US" sz="3400" b="1" dirty="0">
                <a:solidFill>
                  <a:srgbClr val="0070C0"/>
                </a:solidFill>
              </a:rPr>
              <a:t>Check Box</a:t>
            </a:r>
            <a:endParaRPr lang="id-ID" sz="3400" b="1" dirty="0">
              <a:solidFill>
                <a:srgbClr val="0070C0"/>
              </a:solidFill>
            </a:endParaRPr>
          </a:p>
          <a:p>
            <a:pPr marL="444500" indent="-444500">
              <a:buFontTx/>
              <a:buAutoNum type="arabicPeriod"/>
            </a:pPr>
            <a:r>
              <a:rPr lang="en-US" sz="3400" b="1" dirty="0">
                <a:solidFill>
                  <a:srgbClr val="0070C0"/>
                </a:solidFill>
              </a:rPr>
              <a:t>Label Box</a:t>
            </a:r>
            <a:endParaRPr lang="id-ID" sz="3400" b="1" dirty="0">
              <a:solidFill>
                <a:srgbClr val="0070C0"/>
              </a:solidFill>
            </a:endParaRPr>
          </a:p>
          <a:p>
            <a:endParaRPr lang="en-US" dirty="0"/>
          </a:p>
        </p:txBody>
      </p:sp>
      <p:sp>
        <p:nvSpPr>
          <p:cNvPr id="4" name="Rectangle 3"/>
          <p:cNvSpPr/>
          <p:nvPr/>
        </p:nvSpPr>
        <p:spPr>
          <a:xfrm>
            <a:off x="971600" y="145077"/>
            <a:ext cx="6912768" cy="646331"/>
          </a:xfrm>
          <a:prstGeom prst="rect">
            <a:avLst/>
          </a:prstGeom>
        </p:spPr>
        <p:txBody>
          <a:bodyPr wrap="square">
            <a:spAutoFit/>
          </a:bodyPr>
          <a:lstStyle/>
          <a:p>
            <a:r>
              <a:rPr lang="en-US" sz="3600" b="1" dirty="0" err="1">
                <a:solidFill>
                  <a:schemeClr val="accent1"/>
                </a:solidFill>
              </a:rPr>
              <a:t>Komponen</a:t>
            </a:r>
            <a:r>
              <a:rPr lang="en-US" sz="3600" b="1" dirty="0">
                <a:solidFill>
                  <a:schemeClr val="accent1"/>
                </a:solidFill>
              </a:rPr>
              <a:t> </a:t>
            </a:r>
            <a:r>
              <a:rPr lang="en-US" sz="3600" b="1" dirty="0" err="1">
                <a:solidFill>
                  <a:schemeClr val="accent1"/>
                </a:solidFill>
              </a:rPr>
              <a:t>Antarmuka</a:t>
            </a:r>
            <a:r>
              <a:rPr lang="en-US" sz="3600" b="1" dirty="0">
                <a:solidFill>
                  <a:schemeClr val="accent1"/>
                </a:solidFill>
              </a:rPr>
              <a:t> </a:t>
            </a:r>
            <a:r>
              <a:rPr lang="en-US" sz="3600" b="1" dirty="0" err="1">
                <a:solidFill>
                  <a:schemeClr val="accent1"/>
                </a:solidFill>
              </a:rPr>
              <a:t>Grafis</a:t>
            </a:r>
            <a:r>
              <a:rPr lang="en-US" sz="3600" b="1" dirty="0">
                <a:solidFill>
                  <a:schemeClr val="accent1"/>
                </a:solidFill>
              </a:rPr>
              <a:t> </a:t>
            </a:r>
          </a:p>
        </p:txBody>
      </p:sp>
      <p:pic>
        <p:nvPicPr>
          <p:cNvPr id="3074" name="Picture 2" descr="Hasil gambar untuk interface u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3860" y="2492896"/>
            <a:ext cx="5820139" cy="436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0164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p:txBody>
          <a:bodyPr>
            <a:normAutofit lnSpcReduction="10000"/>
          </a:bodyPr>
          <a:lstStyle/>
          <a:p>
            <a:pPr eaLnBrk="1" hangingPunct="1">
              <a:lnSpc>
                <a:spcPct val="90000"/>
              </a:lnSpc>
              <a:defRPr/>
            </a:pPr>
            <a:r>
              <a:rPr lang="en-US" sz="2400" smtClean="0"/>
              <a:t>Apakah user tertarik pada informasi yang tepat? Atau pada hubungan antara nilai-nilai data yang berbeda?</a:t>
            </a:r>
          </a:p>
          <a:p>
            <a:pPr eaLnBrk="1" hangingPunct="1">
              <a:lnSpc>
                <a:spcPct val="90000"/>
              </a:lnSpc>
              <a:defRPr/>
            </a:pPr>
            <a:r>
              <a:rPr lang="en-US" sz="2400" smtClean="0"/>
              <a:t>Seberapa cepat nilai-nilai informasi berubah?</a:t>
            </a:r>
          </a:p>
          <a:p>
            <a:pPr eaLnBrk="1" hangingPunct="1">
              <a:lnSpc>
                <a:spcPct val="90000"/>
              </a:lnSpc>
              <a:defRPr/>
            </a:pPr>
            <a:r>
              <a:rPr lang="en-US" sz="2400" smtClean="0"/>
              <a:t>Haruskah user mengambil tindakan sebagai tanggapan terhadap perubahan informasi?</a:t>
            </a:r>
          </a:p>
          <a:p>
            <a:pPr eaLnBrk="1" hangingPunct="1">
              <a:lnSpc>
                <a:spcPct val="90000"/>
              </a:lnSpc>
              <a:defRPr/>
            </a:pPr>
            <a:r>
              <a:rPr lang="en-US" sz="2400" smtClean="0"/>
              <a:t>Apakah user perlu berinteraksi dengan informasi yang ditampilkan melalui interface manipulasi langsung?</a:t>
            </a:r>
          </a:p>
          <a:p>
            <a:pPr eaLnBrk="1" hangingPunct="1">
              <a:lnSpc>
                <a:spcPct val="90000"/>
              </a:lnSpc>
              <a:defRPr/>
            </a:pPr>
            <a:r>
              <a:rPr lang="en-US" sz="2400" smtClean="0"/>
              <a:t>Apakah informasi yang akan ditampilkan berbentuk tekstual? Atau numerik? </a:t>
            </a:r>
          </a:p>
        </p:txBody>
      </p:sp>
      <p:sp>
        <p:nvSpPr>
          <p:cNvPr id="23554" name="Rectangle 2"/>
          <p:cNvSpPr>
            <a:spLocks noGrp="1" noChangeArrowheads="1"/>
          </p:cNvSpPr>
          <p:nvPr>
            <p:ph type="title"/>
          </p:nvPr>
        </p:nvSpPr>
        <p:spPr/>
        <p:txBody>
          <a:bodyPr/>
          <a:lstStyle/>
          <a:p>
            <a:pPr eaLnBrk="1" hangingPunct="1">
              <a:defRPr/>
            </a:pPr>
            <a:r>
              <a:rPr lang="en-US" dirty="0" err="1" smtClean="0">
                <a:solidFill>
                  <a:schemeClr val="tx1"/>
                </a:solidFill>
              </a:rPr>
              <a:t>Faktor</a:t>
            </a:r>
            <a:r>
              <a:rPr lang="en-US" dirty="0" smtClean="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p:txBody>
          <a:bodyPr/>
          <a:lstStyle/>
          <a:p>
            <a:pPr eaLnBrk="1" hangingPunct="1">
              <a:lnSpc>
                <a:spcPct val="80000"/>
              </a:lnSpc>
              <a:buFont typeface="Wingdings" pitchFamily="2" charset="2"/>
              <a:buNone/>
              <a:defRPr/>
            </a:pPr>
            <a:r>
              <a:rPr lang="en-US" sz="2400" dirty="0" smtClean="0"/>
              <a:t>Yang paling </a:t>
            </a:r>
            <a:r>
              <a:rPr lang="en-US" sz="2400" dirty="0" err="1" smtClean="0"/>
              <a:t>penting</a:t>
            </a:r>
            <a:r>
              <a:rPr lang="en-US" sz="2400" dirty="0" smtClean="0"/>
              <a:t> :</a:t>
            </a:r>
          </a:p>
          <a:p>
            <a:pPr eaLnBrk="1" hangingPunct="1">
              <a:lnSpc>
                <a:spcPct val="80000"/>
              </a:lnSpc>
              <a:defRPr/>
            </a:pPr>
            <a:r>
              <a:rPr lang="en-US" sz="2400" dirty="0" err="1" smtClean="0"/>
              <a:t>Batasi</a:t>
            </a:r>
            <a:r>
              <a:rPr lang="en-US" sz="2400" dirty="0" smtClean="0"/>
              <a:t> </a:t>
            </a:r>
            <a:r>
              <a:rPr lang="en-US" sz="2400" dirty="0" err="1" smtClean="0"/>
              <a:t>jumlah</a:t>
            </a:r>
            <a:r>
              <a:rPr lang="en-US" sz="2400" dirty="0" smtClean="0"/>
              <a:t> </a:t>
            </a:r>
            <a:r>
              <a:rPr lang="en-US" sz="2400" dirty="0" err="1" smtClean="0"/>
              <a:t>warna</a:t>
            </a:r>
            <a:r>
              <a:rPr lang="en-US" sz="2400" dirty="0" smtClean="0"/>
              <a:t> yang </a:t>
            </a:r>
            <a:r>
              <a:rPr lang="en-US" sz="2400" dirty="0" err="1" smtClean="0"/>
              <a:t>digunakan</a:t>
            </a:r>
            <a:r>
              <a:rPr lang="en-US" sz="2400" dirty="0" smtClean="0"/>
              <a:t> </a:t>
            </a:r>
            <a:r>
              <a:rPr lang="en-US" sz="2400" dirty="0" err="1" smtClean="0"/>
              <a:t>dan</a:t>
            </a:r>
            <a:r>
              <a:rPr lang="en-US" sz="2400" dirty="0" smtClean="0"/>
              <a:t> </a:t>
            </a:r>
            <a:r>
              <a:rPr lang="en-US" sz="2400" dirty="0" err="1" smtClean="0"/>
              <a:t>gunakan</a:t>
            </a:r>
            <a:r>
              <a:rPr lang="en-US" sz="2400" dirty="0" smtClean="0"/>
              <a:t> </a:t>
            </a:r>
            <a:r>
              <a:rPr lang="en-US" sz="2400" dirty="0" err="1" smtClean="0"/>
              <a:t>secara</a:t>
            </a:r>
            <a:r>
              <a:rPr lang="en-US" sz="2400" dirty="0" smtClean="0"/>
              <a:t> </a:t>
            </a:r>
            <a:r>
              <a:rPr lang="en-US" sz="2400" dirty="0" err="1" smtClean="0"/>
              <a:t>konservatif</a:t>
            </a:r>
            <a:r>
              <a:rPr lang="en-US" sz="2400" dirty="0" smtClean="0"/>
              <a:t>.</a:t>
            </a:r>
          </a:p>
          <a:p>
            <a:pPr eaLnBrk="1" hangingPunct="1">
              <a:lnSpc>
                <a:spcPct val="80000"/>
              </a:lnSpc>
              <a:defRPr/>
            </a:pPr>
            <a:r>
              <a:rPr lang="en-US" sz="2400" dirty="0" err="1" smtClean="0"/>
              <a:t>Gunakan</a:t>
            </a:r>
            <a:r>
              <a:rPr lang="en-US" sz="2400" dirty="0" smtClean="0"/>
              <a:t> </a:t>
            </a:r>
            <a:r>
              <a:rPr lang="en-US" sz="2400" dirty="0" err="1" smtClean="0"/>
              <a:t>perubahan</a:t>
            </a:r>
            <a:r>
              <a:rPr lang="en-US" sz="2400" dirty="0" smtClean="0"/>
              <a:t> </a:t>
            </a:r>
            <a:r>
              <a:rPr lang="en-US" sz="2400" dirty="0" err="1" smtClean="0"/>
              <a:t>warna</a:t>
            </a:r>
            <a:r>
              <a:rPr lang="en-US" sz="2400" dirty="0" smtClean="0"/>
              <a:t> </a:t>
            </a:r>
            <a:r>
              <a:rPr lang="en-US" sz="2400" dirty="0" err="1" smtClean="0"/>
              <a:t>untuk</a:t>
            </a:r>
            <a:r>
              <a:rPr lang="en-US" sz="2400" dirty="0" smtClean="0"/>
              <a:t> </a:t>
            </a:r>
            <a:r>
              <a:rPr lang="en-US" sz="2400" dirty="0" err="1" smtClean="0"/>
              <a:t>menunjukkan</a:t>
            </a:r>
            <a:r>
              <a:rPr lang="en-US" sz="2400" dirty="0" smtClean="0"/>
              <a:t> </a:t>
            </a:r>
            <a:r>
              <a:rPr lang="en-US" sz="2400" dirty="0" err="1" smtClean="0"/>
              <a:t>perubahan</a:t>
            </a:r>
            <a:r>
              <a:rPr lang="en-US" sz="2400" dirty="0" smtClean="0"/>
              <a:t> status </a:t>
            </a:r>
            <a:r>
              <a:rPr lang="en-US" sz="2400" dirty="0" err="1" smtClean="0"/>
              <a:t>sistem</a:t>
            </a:r>
            <a:r>
              <a:rPr lang="en-US" sz="2400" dirty="0" smtClean="0"/>
              <a:t>.</a:t>
            </a:r>
          </a:p>
          <a:p>
            <a:pPr eaLnBrk="1" hangingPunct="1">
              <a:lnSpc>
                <a:spcPct val="80000"/>
              </a:lnSpc>
              <a:defRPr/>
            </a:pPr>
            <a:r>
              <a:rPr lang="en-US" sz="2400" dirty="0" err="1" smtClean="0"/>
              <a:t>Gunakan</a:t>
            </a:r>
            <a:r>
              <a:rPr lang="en-US" sz="2400" dirty="0" smtClean="0"/>
              <a:t> </a:t>
            </a:r>
            <a:r>
              <a:rPr lang="en-US" sz="2400" dirty="0" err="1" smtClean="0"/>
              <a:t>pengkodean</a:t>
            </a:r>
            <a:r>
              <a:rPr lang="en-US" sz="2400" dirty="0" smtClean="0"/>
              <a:t> </a:t>
            </a:r>
            <a:r>
              <a:rPr lang="en-US" sz="2400" dirty="0" err="1" smtClean="0"/>
              <a:t>warna</a:t>
            </a:r>
            <a:r>
              <a:rPr lang="en-US" sz="2400" dirty="0" smtClean="0"/>
              <a:t> </a:t>
            </a:r>
            <a:r>
              <a:rPr lang="en-US" sz="2400" dirty="0" err="1" smtClean="0"/>
              <a:t>untuk</a:t>
            </a:r>
            <a:r>
              <a:rPr lang="en-US" sz="2400" dirty="0" smtClean="0"/>
              <a:t> </a:t>
            </a:r>
            <a:r>
              <a:rPr lang="en-US" sz="2400" dirty="0" err="1" smtClean="0"/>
              <a:t>mendukung</a:t>
            </a:r>
            <a:r>
              <a:rPr lang="en-US" sz="2400" dirty="0" smtClean="0"/>
              <a:t> </a:t>
            </a:r>
            <a:r>
              <a:rPr lang="en-US" sz="2400" dirty="0" err="1" smtClean="0"/>
              <a:t>pekerjaan</a:t>
            </a:r>
            <a:r>
              <a:rPr lang="en-US" sz="2400" dirty="0" smtClean="0"/>
              <a:t> yang </a:t>
            </a:r>
            <a:r>
              <a:rPr lang="en-US" sz="2400" dirty="0" err="1" smtClean="0"/>
              <a:t>sedang</a:t>
            </a:r>
            <a:r>
              <a:rPr lang="en-US" sz="2400" dirty="0" smtClean="0"/>
              <a:t> </a:t>
            </a:r>
            <a:r>
              <a:rPr lang="en-US" sz="2400" dirty="0" err="1" smtClean="0"/>
              <a:t>dilakukan</a:t>
            </a:r>
            <a:r>
              <a:rPr lang="en-US" sz="2400" dirty="0" smtClean="0"/>
              <a:t>.</a:t>
            </a:r>
          </a:p>
          <a:p>
            <a:pPr eaLnBrk="1" hangingPunct="1">
              <a:lnSpc>
                <a:spcPct val="80000"/>
              </a:lnSpc>
              <a:defRPr/>
            </a:pPr>
            <a:r>
              <a:rPr lang="en-US" sz="2400" dirty="0" err="1" smtClean="0"/>
              <a:t>Gunakan</a:t>
            </a:r>
            <a:r>
              <a:rPr lang="en-US" sz="2400" dirty="0" smtClean="0"/>
              <a:t> </a:t>
            </a:r>
            <a:r>
              <a:rPr lang="en-US" sz="2400" dirty="0" err="1" smtClean="0"/>
              <a:t>kode</a:t>
            </a:r>
            <a:r>
              <a:rPr lang="en-US" sz="2400" dirty="0" smtClean="0"/>
              <a:t> </a:t>
            </a:r>
            <a:r>
              <a:rPr lang="en-US" sz="2400" dirty="0" err="1" smtClean="0"/>
              <a:t>warna</a:t>
            </a:r>
            <a:r>
              <a:rPr lang="en-US" sz="2400" dirty="0" smtClean="0"/>
              <a:t> </a:t>
            </a:r>
            <a:r>
              <a:rPr lang="en-US" sz="2400" dirty="0" err="1" smtClean="0"/>
              <a:t>dengan</a:t>
            </a:r>
            <a:r>
              <a:rPr lang="en-US" sz="2400" dirty="0" smtClean="0"/>
              <a:t> </a:t>
            </a:r>
            <a:r>
              <a:rPr lang="en-US" sz="2400" dirty="0" err="1" smtClean="0"/>
              <a:t>hati-hati</a:t>
            </a:r>
            <a:r>
              <a:rPr lang="en-US" sz="2400" dirty="0" smtClean="0"/>
              <a:t> </a:t>
            </a:r>
            <a:r>
              <a:rPr lang="en-US" sz="2400" dirty="0" err="1" smtClean="0"/>
              <a:t>dan</a:t>
            </a:r>
            <a:r>
              <a:rPr lang="en-US" sz="2400" dirty="0" smtClean="0"/>
              <a:t> </a:t>
            </a:r>
            <a:r>
              <a:rPr lang="en-US" sz="2400" dirty="0" err="1" smtClean="0"/>
              <a:t>konsisten</a:t>
            </a:r>
            <a:r>
              <a:rPr lang="en-US" sz="2400" dirty="0" smtClean="0"/>
              <a:t>.</a:t>
            </a:r>
          </a:p>
          <a:p>
            <a:pPr eaLnBrk="1" hangingPunct="1">
              <a:lnSpc>
                <a:spcPct val="80000"/>
              </a:lnSpc>
              <a:defRPr/>
            </a:pPr>
            <a:r>
              <a:rPr lang="en-US" sz="2400" dirty="0" err="1" smtClean="0"/>
              <a:t>Berhati-hatilah</a:t>
            </a:r>
            <a:r>
              <a:rPr lang="en-US" sz="2400" dirty="0" smtClean="0"/>
              <a:t> </a:t>
            </a:r>
            <a:r>
              <a:rPr lang="en-US" sz="2400" dirty="0" err="1" smtClean="0"/>
              <a:t>dalam</a:t>
            </a:r>
            <a:r>
              <a:rPr lang="en-US" sz="2400" dirty="0" smtClean="0"/>
              <a:t> </a:t>
            </a:r>
            <a:r>
              <a:rPr lang="en-US" sz="2400" dirty="0" err="1" smtClean="0"/>
              <a:t>membuat</a:t>
            </a:r>
            <a:r>
              <a:rPr lang="en-US" sz="2400" dirty="0" smtClean="0"/>
              <a:t> </a:t>
            </a:r>
            <a:r>
              <a:rPr lang="en-US" sz="2400" dirty="0" err="1" smtClean="0"/>
              <a:t>pasangan</a:t>
            </a:r>
            <a:r>
              <a:rPr lang="en-US" sz="2400" dirty="0" smtClean="0"/>
              <a:t> </a:t>
            </a:r>
            <a:r>
              <a:rPr lang="en-US" sz="2400" dirty="0" err="1" smtClean="0"/>
              <a:t>warna</a:t>
            </a:r>
            <a:r>
              <a:rPr lang="en-US" sz="2400" dirty="0" smtClean="0"/>
              <a:t>.</a:t>
            </a:r>
          </a:p>
        </p:txBody>
      </p:sp>
      <p:sp>
        <p:nvSpPr>
          <p:cNvPr id="24578" name="Rectangle 2"/>
          <p:cNvSpPr>
            <a:spLocks noGrp="1" noChangeArrowheads="1"/>
          </p:cNvSpPr>
          <p:nvPr>
            <p:ph type="title"/>
          </p:nvPr>
        </p:nvSpPr>
        <p:spPr/>
        <p:txBody>
          <a:bodyPr/>
          <a:lstStyle/>
          <a:p>
            <a:pPr eaLnBrk="1" hangingPunct="1">
              <a:defRPr/>
            </a:pPr>
            <a:r>
              <a:rPr lang="en-US" sz="4000" b="1" dirty="0" err="1" smtClean="0">
                <a:solidFill>
                  <a:schemeClr val="accent5">
                    <a:lumMod val="75000"/>
                  </a:schemeClr>
                </a:solidFill>
              </a:rPr>
              <a:t>Warna</a:t>
            </a:r>
            <a:r>
              <a:rPr lang="en-US" sz="4000" b="1" dirty="0" smtClean="0">
                <a:solidFill>
                  <a:schemeClr val="accent5">
                    <a:lumMod val="75000"/>
                  </a:schemeClr>
                </a:solidFill>
              </a:rPr>
              <a:t> </a:t>
            </a:r>
            <a:r>
              <a:rPr lang="en-US" sz="4000" b="1" dirty="0" err="1" smtClean="0">
                <a:solidFill>
                  <a:schemeClr val="accent5">
                    <a:lumMod val="75000"/>
                  </a:schemeClr>
                </a:solidFill>
              </a:rPr>
              <a:t>Pada</a:t>
            </a:r>
            <a:r>
              <a:rPr lang="en-US" sz="4000" b="1" dirty="0" smtClean="0">
                <a:solidFill>
                  <a:schemeClr val="accent5">
                    <a:lumMod val="75000"/>
                  </a:schemeClr>
                </a:solidFill>
              </a:rPr>
              <a:t> </a:t>
            </a:r>
            <a:r>
              <a:rPr lang="en-US" sz="4000" b="1" dirty="0" err="1" smtClean="0">
                <a:solidFill>
                  <a:schemeClr val="accent5">
                    <a:lumMod val="75000"/>
                  </a:schemeClr>
                </a:solidFill>
              </a:rPr>
              <a:t>Desain</a:t>
            </a:r>
            <a:r>
              <a:rPr lang="en-US" sz="4000" b="1" dirty="0" smtClean="0">
                <a:solidFill>
                  <a:schemeClr val="accent5">
                    <a:lumMod val="75000"/>
                  </a:schemeClr>
                </a:solidFill>
              </a:rPr>
              <a:t> Interface (</a:t>
            </a:r>
            <a:r>
              <a:rPr lang="en-US" sz="4000" b="1" dirty="0" err="1" smtClean="0">
                <a:solidFill>
                  <a:schemeClr val="accent5">
                    <a:lumMod val="75000"/>
                  </a:schemeClr>
                </a:solidFill>
              </a:rPr>
              <a:t>Shneiderman</a:t>
            </a:r>
            <a:r>
              <a:rPr lang="en-US" sz="4000" b="1" dirty="0" smtClean="0">
                <a:solidFill>
                  <a:schemeClr val="accent5">
                    <a:lumMod val="75000"/>
                  </a:schemeClr>
                </a:solidFill>
              </a:rPr>
              <a:t>, 1998)</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normAutofit lnSpcReduction="10000"/>
          </a:bodyPr>
          <a:lstStyle/>
          <a:p>
            <a:pPr eaLnBrk="1" hangingPunct="1">
              <a:lnSpc>
                <a:spcPct val="80000"/>
              </a:lnSpc>
              <a:defRPr/>
            </a:pPr>
            <a:r>
              <a:rPr lang="en-US" sz="2800" smtClean="0"/>
              <a:t>Kuesioner yang mengumpulkan informasi mengenai apa pendapat user mengenai interface tersebut.</a:t>
            </a:r>
          </a:p>
          <a:p>
            <a:pPr eaLnBrk="1" hangingPunct="1">
              <a:lnSpc>
                <a:spcPct val="80000"/>
              </a:lnSpc>
              <a:defRPr/>
            </a:pPr>
            <a:r>
              <a:rPr lang="en-US" sz="2800" smtClean="0"/>
              <a:t>Observasi user pada saat mereka bekerja dengan sistem dan menjelaskan bagaimana mereka menggunakan sistem untuk menyelesaikan beberapa pekerjaan.</a:t>
            </a:r>
          </a:p>
          <a:p>
            <a:pPr eaLnBrk="1" hangingPunct="1">
              <a:lnSpc>
                <a:spcPct val="80000"/>
              </a:lnSpc>
              <a:defRPr/>
            </a:pPr>
            <a:r>
              <a:rPr lang="en-US" sz="2800" smtClean="0"/>
              <a:t>Memasukkan, dalam kode perangkat lunak, pengumpulan informasi mengenai fasilitas yang paling sering dipakai dan error yang paling sering terjadi.</a:t>
            </a:r>
          </a:p>
        </p:txBody>
      </p:sp>
      <p:sp>
        <p:nvSpPr>
          <p:cNvPr id="25602" name="Rectangle 2"/>
          <p:cNvSpPr>
            <a:spLocks noGrp="1" noChangeArrowheads="1"/>
          </p:cNvSpPr>
          <p:nvPr>
            <p:ph type="title"/>
          </p:nvPr>
        </p:nvSpPr>
        <p:spPr/>
        <p:txBody>
          <a:bodyPr/>
          <a:lstStyle/>
          <a:p>
            <a:pPr eaLnBrk="1" hangingPunct="1">
              <a:defRPr/>
            </a:pPr>
            <a:r>
              <a:rPr lang="en-US" b="1" dirty="0" err="1" smtClean="0">
                <a:solidFill>
                  <a:schemeClr val="accent5">
                    <a:lumMod val="75000"/>
                  </a:schemeClr>
                </a:solidFill>
              </a:rPr>
              <a:t>Evaluasi</a:t>
            </a:r>
            <a:r>
              <a:rPr lang="en-US" b="1" dirty="0" smtClean="0">
                <a:solidFill>
                  <a:schemeClr val="accent5">
                    <a:lumMod val="75000"/>
                  </a:schemeClr>
                </a:solidFill>
              </a:rPr>
              <a:t> Interface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3048000" y="533400"/>
            <a:ext cx="6096000" cy="914400"/>
          </a:xfrm>
        </p:spPr>
        <p:txBody>
          <a:bodyPr/>
          <a:lstStyle/>
          <a:p>
            <a:pPr algn="r"/>
            <a:r>
              <a:rPr lang="en-US" sz="4000" b="1" noProof="1" smtClean="0">
                <a:latin typeface="Tahoma" pitchFamily="34" charset="0"/>
              </a:rPr>
              <a:t>1. Tombol Tekan</a:t>
            </a:r>
          </a:p>
        </p:txBody>
      </p:sp>
      <p:sp>
        <p:nvSpPr>
          <p:cNvPr id="5123" name="Rectangle 4"/>
          <p:cNvSpPr>
            <a:spLocks noGrp="1" noChangeArrowheads="1"/>
          </p:cNvSpPr>
          <p:nvPr>
            <p:ph type="subTitle" idx="4294967295"/>
          </p:nvPr>
        </p:nvSpPr>
        <p:spPr>
          <a:xfrm>
            <a:off x="0" y="1676400"/>
            <a:ext cx="8610600" cy="4800600"/>
          </a:xfrm>
        </p:spPr>
        <p:txBody>
          <a:bodyPr>
            <a:normAutofit/>
          </a:bodyPr>
          <a:lstStyle/>
          <a:p>
            <a:pPr lvl="1" algn="just">
              <a:buFontTx/>
              <a:buChar char="•"/>
            </a:pPr>
            <a:r>
              <a:rPr lang="en-US" sz="2800" noProof="1" smtClean="0">
                <a:solidFill>
                  <a:schemeClr val="tx1"/>
                </a:solidFill>
              </a:rPr>
              <a:t>Digunakan untuk mengaktifkan suatu aktivitas apabila tombol tersebut ditekan menggunakan mouse (Click Mouse).</a:t>
            </a:r>
          </a:p>
          <a:p>
            <a:pPr lvl="1" algn="just">
              <a:buFontTx/>
              <a:buNone/>
            </a:pPr>
            <a:endParaRPr lang="en-US" sz="2800" noProof="1" smtClean="0">
              <a:solidFill>
                <a:schemeClr val="tx1"/>
              </a:solidFill>
            </a:endParaRPr>
          </a:p>
          <a:p>
            <a:pPr lvl="1" algn="just">
              <a:buFontTx/>
              <a:buChar char="•"/>
            </a:pPr>
            <a:r>
              <a:rPr lang="en-US" sz="2800" noProof="1" smtClean="0">
                <a:solidFill>
                  <a:schemeClr val="tx1"/>
                </a:solidFill>
              </a:rPr>
              <a:t>Jenis tombol dinamakan tombol tekan karena ketika kita menekan (click) tombol tersebut maka akan terlihat bahwa seolah-olah tombol “masuk” ke dalam layar monitor, seperti halnya ketika kita menekan sebuah tombol pada </a:t>
            </a:r>
            <a:r>
              <a:rPr lang="en-US" sz="2800" dirty="0" smtClean="0">
                <a:solidFill>
                  <a:schemeClr val="tx1"/>
                </a:solidFill>
              </a:rPr>
              <a:t>HP</a:t>
            </a:r>
            <a:r>
              <a:rPr lang="en-US" sz="2800" noProof="1" smtClean="0">
                <a:solidFill>
                  <a:schemeClr val="tx1"/>
                </a:solidFill>
              </a:rPr>
              <a:t>.</a:t>
            </a:r>
          </a:p>
        </p:txBody>
      </p:sp>
      <p:sp>
        <p:nvSpPr>
          <p:cNvPr id="5124" name="Line 8"/>
          <p:cNvSpPr>
            <a:spLocks noChangeShapeType="1"/>
          </p:cNvSpPr>
          <p:nvPr/>
        </p:nvSpPr>
        <p:spPr bwMode="auto">
          <a:xfrm>
            <a:off x="457200" y="1447800"/>
            <a:ext cx="80772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2940714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 y="990600"/>
            <a:ext cx="4127376" cy="762000"/>
          </a:xfrm>
        </p:spPr>
        <p:txBody>
          <a:bodyPr/>
          <a:lstStyle/>
          <a:p>
            <a:pPr algn="l"/>
            <a:r>
              <a:rPr lang="en-US" sz="3600" noProof="1" smtClean="0"/>
              <a:t>Contoh Tobol tekan:</a:t>
            </a:r>
          </a:p>
        </p:txBody>
      </p:sp>
      <p:pic>
        <p:nvPicPr>
          <p:cNvPr id="614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648200"/>
            <a:ext cx="1524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438400"/>
            <a:ext cx="1143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49" name="Object 7"/>
          <p:cNvGraphicFramePr>
            <a:graphicFrameLocks noChangeAspect="1"/>
          </p:cNvGraphicFramePr>
          <p:nvPr/>
        </p:nvGraphicFramePr>
        <p:xfrm>
          <a:off x="4648200" y="1447800"/>
          <a:ext cx="3429000" cy="533400"/>
        </p:xfrm>
        <a:graphic>
          <a:graphicData uri="http://schemas.openxmlformats.org/presentationml/2006/ole">
            <mc:AlternateContent xmlns:mc="http://schemas.openxmlformats.org/markup-compatibility/2006">
              <mc:Choice xmlns:v="urn:schemas-microsoft-com:vml" Requires="v">
                <p:oleObj spid="_x0000_s1121" name="Visio" r:id="rId6" imgW="2845003" imgH="453847" progId="Visio.Drawing.11">
                  <p:embed/>
                </p:oleObj>
              </mc:Choice>
              <mc:Fallback>
                <p:oleObj name="Visio" r:id="rId6" imgW="2845003" imgH="45384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447800"/>
                        <a:ext cx="3429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2133600"/>
            <a:ext cx="5867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AutoShape 7"/>
          <p:cNvSpPr>
            <a:spLocks noChangeArrowheads="1"/>
          </p:cNvSpPr>
          <p:nvPr/>
        </p:nvSpPr>
        <p:spPr bwMode="auto">
          <a:xfrm>
            <a:off x="3276600" y="4572000"/>
            <a:ext cx="4800600" cy="1828800"/>
          </a:xfrm>
          <a:prstGeom prst="wedgeEllipseCallout">
            <a:avLst>
              <a:gd name="adj1" fmla="val -58069"/>
              <a:gd name="adj2" fmla="val -11232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id-ID"/>
          </a:p>
        </p:txBody>
      </p:sp>
      <p:sp>
        <p:nvSpPr>
          <p:cNvPr id="6152" name="Text Box 8"/>
          <p:cNvSpPr txBox="1">
            <a:spLocks noChangeArrowheads="1"/>
          </p:cNvSpPr>
          <p:nvPr/>
        </p:nvSpPr>
        <p:spPr bwMode="auto">
          <a:xfrm>
            <a:off x="3657600" y="4800600"/>
            <a:ext cx="4191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id-ID" sz="2000" b="1"/>
              <a:t>Command Button pada </a:t>
            </a:r>
          </a:p>
          <a:p>
            <a:pPr algn="ctr" eaLnBrk="1" hangingPunct="1"/>
            <a:r>
              <a:rPr lang="id-ID" sz="2000" b="1"/>
              <a:t>Microsoft Visual Basic 6.0 merupakan  salah satu contoh Tombol Tekan</a:t>
            </a:r>
            <a:endParaRPr lang="en-US" sz="2000" b="1"/>
          </a:p>
        </p:txBody>
      </p:sp>
    </p:spTree>
    <p:extLst>
      <p:ext uri="{BB962C8B-B14F-4D97-AF65-F5344CB8AC3E}">
        <p14:creationId xmlns:p14="http://schemas.microsoft.com/office/powerpoint/2010/main" val="41955744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715963"/>
            <a:ext cx="8229600" cy="884237"/>
          </a:xfrm>
        </p:spPr>
        <p:txBody>
          <a:bodyPr/>
          <a:lstStyle/>
          <a:p>
            <a:pPr algn="r"/>
            <a:r>
              <a:rPr lang="en-US" sz="4000" b="1" noProof="1" smtClean="0">
                <a:latin typeface="Tahoma" pitchFamily="34" charset="0"/>
              </a:rPr>
              <a:t>2. Spin Box</a:t>
            </a:r>
            <a:endParaRPr lang="en-US" sz="4000" b="1" dirty="0" smtClean="0">
              <a:latin typeface="Tahoma" pitchFamily="34" charset="0"/>
            </a:endParaRPr>
          </a:p>
        </p:txBody>
      </p:sp>
      <p:sp>
        <p:nvSpPr>
          <p:cNvPr id="7171" name="Rectangle 3"/>
          <p:cNvSpPr>
            <a:spLocks noGrp="1" noChangeArrowheads="1"/>
          </p:cNvSpPr>
          <p:nvPr>
            <p:ph sz="quarter" idx="4294967295"/>
          </p:nvPr>
        </p:nvSpPr>
        <p:spPr>
          <a:xfrm>
            <a:off x="457200" y="1524000"/>
            <a:ext cx="8458200" cy="4953000"/>
          </a:xfrm>
          <a:prstGeom prst="rect">
            <a:avLst/>
          </a:prstGeom>
        </p:spPr>
        <p:txBody>
          <a:bodyPr>
            <a:normAutofit/>
          </a:bodyPr>
          <a:lstStyle/>
          <a:p>
            <a:r>
              <a:rPr lang="en-US" sz="2500" dirty="0" err="1" smtClean="0"/>
              <a:t>Komponen</a:t>
            </a:r>
            <a:r>
              <a:rPr lang="en-US" sz="2500" dirty="0" smtClean="0"/>
              <a:t> </a:t>
            </a:r>
            <a:r>
              <a:rPr lang="en-US" sz="2500" dirty="0" err="1" smtClean="0"/>
              <a:t>antarmuka</a:t>
            </a:r>
            <a:r>
              <a:rPr lang="en-US" sz="2500" dirty="0" smtClean="0"/>
              <a:t> </a:t>
            </a:r>
            <a:r>
              <a:rPr lang="en-US" sz="2500" dirty="0" err="1" smtClean="0"/>
              <a:t>grafis</a:t>
            </a:r>
            <a:r>
              <a:rPr lang="en-US" sz="2500" dirty="0" smtClean="0"/>
              <a:t> yang </a:t>
            </a:r>
            <a:r>
              <a:rPr lang="en-US" sz="2500" dirty="0" err="1" smtClean="0"/>
              <a:t>digunakan</a:t>
            </a:r>
            <a:r>
              <a:rPr lang="en-US" sz="2500" dirty="0" smtClean="0"/>
              <a:t> </a:t>
            </a:r>
            <a:r>
              <a:rPr lang="en-US" sz="2500" dirty="0" err="1" smtClean="0"/>
              <a:t>untuk</a:t>
            </a:r>
            <a:r>
              <a:rPr lang="en-US" sz="2500" dirty="0" smtClean="0"/>
              <a:t> </a:t>
            </a:r>
            <a:r>
              <a:rPr lang="en-US" sz="2500" dirty="0" err="1" smtClean="0"/>
              <a:t>mengatur</a:t>
            </a:r>
            <a:r>
              <a:rPr lang="en-US" sz="2500" dirty="0" smtClean="0"/>
              <a:t> </a:t>
            </a:r>
            <a:r>
              <a:rPr lang="en-US" sz="2500" dirty="0" err="1" smtClean="0"/>
              <a:t>nilai</a:t>
            </a:r>
            <a:r>
              <a:rPr lang="en-US" sz="2500" dirty="0" smtClean="0"/>
              <a:t> </a:t>
            </a:r>
            <a:r>
              <a:rPr lang="en-US" sz="2500" dirty="0" err="1" smtClean="0"/>
              <a:t>suatu</a:t>
            </a:r>
            <a:r>
              <a:rPr lang="en-US" sz="2500" dirty="0" smtClean="0"/>
              <a:t> </a:t>
            </a:r>
            <a:r>
              <a:rPr lang="en-US" sz="2500" dirty="0" err="1" smtClean="0"/>
              <a:t>peubah</a:t>
            </a:r>
            <a:r>
              <a:rPr lang="en-US" sz="2500" dirty="0" smtClean="0"/>
              <a:t>, </a:t>
            </a:r>
            <a:r>
              <a:rPr lang="en-US" sz="2500" dirty="0" err="1" smtClean="0"/>
              <a:t>biasanya</a:t>
            </a:r>
            <a:r>
              <a:rPr lang="en-US" sz="2500" dirty="0" smtClean="0"/>
              <a:t> </a:t>
            </a:r>
            <a:r>
              <a:rPr lang="en-US" sz="2500" dirty="0" err="1" smtClean="0"/>
              <a:t>bertipe</a:t>
            </a:r>
            <a:r>
              <a:rPr lang="en-US" sz="2500" dirty="0" smtClean="0"/>
              <a:t> </a:t>
            </a:r>
            <a:r>
              <a:rPr lang="en-US" sz="2500" dirty="0" err="1" smtClean="0"/>
              <a:t>numerik</a:t>
            </a:r>
            <a:r>
              <a:rPr lang="en-US" sz="2500" dirty="0" smtClean="0"/>
              <a:t>, </a:t>
            </a:r>
            <a:r>
              <a:rPr lang="en-US" sz="2500" dirty="0" err="1" smtClean="0"/>
              <a:t>dengan</a:t>
            </a:r>
            <a:r>
              <a:rPr lang="en-US" sz="2500" dirty="0" smtClean="0"/>
              <a:t> </a:t>
            </a:r>
            <a:r>
              <a:rPr lang="en-US" sz="2500" dirty="0" err="1" smtClean="0"/>
              <a:t>menambah</a:t>
            </a:r>
            <a:r>
              <a:rPr lang="en-US" sz="2500" dirty="0" smtClean="0"/>
              <a:t> </a:t>
            </a:r>
            <a:r>
              <a:rPr lang="en-US" sz="2500" dirty="0" err="1" smtClean="0"/>
              <a:t>atau</a:t>
            </a:r>
            <a:r>
              <a:rPr lang="en-US" sz="2500" dirty="0" smtClean="0"/>
              <a:t> </a:t>
            </a:r>
            <a:r>
              <a:rPr lang="en-US" sz="2500" dirty="0" err="1" smtClean="0"/>
              <a:t>mengurangkannya</a:t>
            </a:r>
            <a:r>
              <a:rPr lang="en-US" sz="2500" dirty="0" smtClean="0"/>
              <a:t> </a:t>
            </a:r>
            <a:r>
              <a:rPr lang="en-US" sz="2500" dirty="0" err="1" smtClean="0"/>
              <a:t>dengan</a:t>
            </a:r>
            <a:r>
              <a:rPr lang="en-US" sz="2500" dirty="0" smtClean="0"/>
              <a:t> </a:t>
            </a:r>
            <a:r>
              <a:rPr lang="en-US" sz="2500" dirty="0" err="1" smtClean="0"/>
              <a:t>suatu</a:t>
            </a:r>
            <a:r>
              <a:rPr lang="en-US" sz="2500" dirty="0" smtClean="0"/>
              <a:t> </a:t>
            </a:r>
            <a:r>
              <a:rPr lang="en-US" sz="2500" dirty="0" err="1" smtClean="0"/>
              <a:t>nilai</a:t>
            </a:r>
            <a:r>
              <a:rPr lang="en-US" sz="2500" dirty="0" smtClean="0"/>
              <a:t> </a:t>
            </a:r>
            <a:r>
              <a:rPr lang="en-US" sz="2500" dirty="0" err="1" smtClean="0"/>
              <a:t>tertentu</a:t>
            </a:r>
            <a:r>
              <a:rPr lang="en-US" sz="2500" dirty="0" smtClean="0"/>
              <a:t> </a:t>
            </a:r>
            <a:r>
              <a:rPr lang="en-US" sz="2500" dirty="0" err="1" smtClean="0"/>
              <a:t>dan</a:t>
            </a:r>
            <a:r>
              <a:rPr lang="en-US" sz="2500" dirty="0" smtClean="0"/>
              <a:t> </a:t>
            </a:r>
            <a:r>
              <a:rPr lang="en-US" sz="2500" dirty="0" err="1" smtClean="0"/>
              <a:t>nilai</a:t>
            </a:r>
            <a:r>
              <a:rPr lang="en-US" sz="2500" dirty="0" smtClean="0"/>
              <a:t> </a:t>
            </a:r>
            <a:r>
              <a:rPr lang="en-US" sz="2500" dirty="0" err="1" smtClean="0"/>
              <a:t>maksimum</a:t>
            </a:r>
            <a:r>
              <a:rPr lang="en-US" sz="2500" dirty="0" smtClean="0"/>
              <a:t> </a:t>
            </a:r>
            <a:r>
              <a:rPr lang="en-US" sz="2500" dirty="0" err="1" smtClean="0"/>
              <a:t>dan</a:t>
            </a:r>
            <a:r>
              <a:rPr lang="en-US" sz="2500" dirty="0" smtClean="0"/>
              <a:t> minimum </a:t>
            </a:r>
            <a:r>
              <a:rPr lang="en-US" sz="2500" dirty="0" err="1" smtClean="0"/>
              <a:t>peubah</a:t>
            </a:r>
            <a:r>
              <a:rPr lang="en-US" sz="2500" dirty="0" smtClean="0"/>
              <a:t> </a:t>
            </a:r>
            <a:r>
              <a:rPr lang="en-US" sz="2500" dirty="0" err="1" smtClean="0"/>
              <a:t>dinyatakan</a:t>
            </a:r>
            <a:r>
              <a:rPr lang="en-US" sz="2500" dirty="0" smtClean="0"/>
              <a:t> </a:t>
            </a:r>
            <a:r>
              <a:rPr lang="en-US" sz="2500" dirty="0" err="1" smtClean="0"/>
              <a:t>dengan</a:t>
            </a:r>
            <a:r>
              <a:rPr lang="en-US" sz="2500" dirty="0" smtClean="0"/>
              <a:t> </a:t>
            </a:r>
            <a:r>
              <a:rPr lang="en-US" sz="2500" dirty="0" err="1" smtClean="0"/>
              <a:t>jelas</a:t>
            </a:r>
            <a:endParaRPr lang="en-US" sz="2500" noProof="1" smtClean="0"/>
          </a:p>
          <a:p>
            <a:r>
              <a:rPr lang="en-US" sz="2500" noProof="1" smtClean="0"/>
              <a:t>Pada dasarnya, sebuah spin box digunakan untuk menampilkan suatu peubah saat itu dan kemudian nilai peubah tersebut akan bertambah ketika user menekan tombol dengan anak panah ke atas, atau berkurang ketika user menekan tombol anak panah ke bawah.</a:t>
            </a:r>
          </a:p>
          <a:p>
            <a:r>
              <a:rPr lang="en-US" sz="2500" noProof="1" smtClean="0"/>
              <a:t>Pertambahan atau pengurangan nilai peubah tersebut dapat diatur sesuai kebutuhan.</a:t>
            </a:r>
          </a:p>
        </p:txBody>
      </p:sp>
      <p:sp>
        <p:nvSpPr>
          <p:cNvPr id="7172" name="Line 6"/>
          <p:cNvSpPr>
            <a:spLocks noChangeShapeType="1"/>
          </p:cNvSpPr>
          <p:nvPr/>
        </p:nvSpPr>
        <p:spPr bwMode="auto">
          <a:xfrm>
            <a:off x="457200" y="1524000"/>
            <a:ext cx="80772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914407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sz="quarter" idx="4294967295"/>
          </p:nvPr>
        </p:nvSpPr>
        <p:spPr>
          <a:xfrm>
            <a:off x="400639" y="404664"/>
            <a:ext cx="8229600" cy="1371600"/>
          </a:xfrm>
          <a:prstGeom prst="rect">
            <a:avLst/>
          </a:prstGeom>
        </p:spPr>
        <p:txBody>
          <a:bodyPr>
            <a:normAutofit fontScale="92500"/>
          </a:bodyPr>
          <a:lstStyle/>
          <a:p>
            <a:r>
              <a:rPr lang="en-US" sz="2800" noProof="1" smtClean="0"/>
              <a:t>Dalam spin box, nilai maksimum dan minimum peubah harus dinyatakan dengan jelas agar tombol tidak memutar (spinning) teru</a:t>
            </a:r>
            <a:r>
              <a:rPr lang="en-US" sz="2800" dirty="0" smtClean="0"/>
              <a:t>s</a:t>
            </a:r>
            <a:r>
              <a:rPr lang="en-US" sz="2800" noProof="1" smtClean="0"/>
              <a:t>-menerus.</a:t>
            </a:r>
          </a:p>
        </p:txBody>
      </p:sp>
      <p:grpSp>
        <p:nvGrpSpPr>
          <p:cNvPr id="8195" name="Group 13"/>
          <p:cNvGrpSpPr>
            <a:grpSpLocks/>
          </p:cNvGrpSpPr>
          <p:nvPr/>
        </p:nvGrpSpPr>
        <p:grpSpPr bwMode="auto">
          <a:xfrm>
            <a:off x="1828800" y="2590800"/>
            <a:ext cx="5791200" cy="3736975"/>
            <a:chOff x="768" y="720"/>
            <a:chExt cx="4656" cy="3266"/>
          </a:xfrm>
        </p:grpSpPr>
        <p:grpSp>
          <p:nvGrpSpPr>
            <p:cNvPr id="8196" name="Group 9"/>
            <p:cNvGrpSpPr>
              <a:grpSpLocks/>
            </p:cNvGrpSpPr>
            <p:nvPr/>
          </p:nvGrpSpPr>
          <p:grpSpPr bwMode="auto">
            <a:xfrm>
              <a:off x="768" y="720"/>
              <a:ext cx="3792" cy="3266"/>
              <a:chOff x="768" y="720"/>
              <a:chExt cx="3792" cy="3266"/>
            </a:xfrm>
          </p:grpSpPr>
          <p:pic>
            <p:nvPicPr>
              <p:cNvPr id="82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720"/>
                <a:ext cx="3792" cy="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Oval 6"/>
              <p:cNvSpPr>
                <a:spLocks noChangeArrowheads="1"/>
              </p:cNvSpPr>
              <p:nvPr/>
            </p:nvSpPr>
            <p:spPr bwMode="auto">
              <a:xfrm>
                <a:off x="2928" y="2784"/>
                <a:ext cx="1296" cy="384"/>
              </a:xfrm>
              <a:prstGeom prst="ellipse">
                <a:avLst/>
              </a:prstGeom>
              <a:solidFill>
                <a:srgbClr val="FFFF00">
                  <a:alpha val="25098"/>
                </a:srgbClr>
              </a:solidFill>
              <a:ln w="9525">
                <a:solidFill>
                  <a:schemeClr val="tx1"/>
                </a:solidFill>
                <a:round/>
                <a:headEnd/>
                <a:tailEnd/>
              </a:ln>
            </p:spPr>
            <p:txBody>
              <a:bodyPr wrap="none" anchor="ctr"/>
              <a:lstStyle/>
              <a:p>
                <a:pPr algn="ctr"/>
                <a:endParaRPr lang="id-ID"/>
              </a:p>
            </p:txBody>
          </p:sp>
          <p:sp>
            <p:nvSpPr>
              <p:cNvPr id="8202" name="Oval 8"/>
              <p:cNvSpPr>
                <a:spLocks noChangeArrowheads="1"/>
              </p:cNvSpPr>
              <p:nvPr/>
            </p:nvSpPr>
            <p:spPr bwMode="auto">
              <a:xfrm>
                <a:off x="1776" y="1440"/>
                <a:ext cx="864" cy="384"/>
              </a:xfrm>
              <a:prstGeom prst="ellipse">
                <a:avLst/>
              </a:prstGeom>
              <a:solidFill>
                <a:srgbClr val="FFFF00">
                  <a:alpha val="25098"/>
                </a:srgbClr>
              </a:solidFill>
              <a:ln w="9525">
                <a:solidFill>
                  <a:schemeClr val="tx1"/>
                </a:solidFill>
                <a:round/>
                <a:headEnd/>
                <a:tailEnd/>
              </a:ln>
            </p:spPr>
            <p:txBody>
              <a:bodyPr wrap="none" anchor="ctr"/>
              <a:lstStyle/>
              <a:p>
                <a:pPr algn="ctr"/>
                <a:endParaRPr lang="id-ID"/>
              </a:p>
            </p:txBody>
          </p:sp>
        </p:grpSp>
        <p:sp>
          <p:nvSpPr>
            <p:cNvPr id="8197" name="Text Box 10"/>
            <p:cNvSpPr txBox="1">
              <a:spLocks noChangeArrowheads="1"/>
            </p:cNvSpPr>
            <p:nvPr/>
          </p:nvSpPr>
          <p:spPr bwMode="auto">
            <a:xfrm>
              <a:off x="4800" y="1872"/>
              <a:ext cx="624"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t>Spin Box</a:t>
              </a:r>
            </a:p>
          </p:txBody>
        </p:sp>
        <p:sp>
          <p:nvSpPr>
            <p:cNvPr id="8198" name="Line 11"/>
            <p:cNvSpPr>
              <a:spLocks noChangeShapeType="1"/>
            </p:cNvSpPr>
            <p:nvPr/>
          </p:nvSpPr>
          <p:spPr bwMode="auto">
            <a:xfrm flipH="1" flipV="1">
              <a:off x="2640" y="1680"/>
              <a:ext cx="2112"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199" name="Line 12"/>
            <p:cNvSpPr>
              <a:spLocks noChangeShapeType="1"/>
            </p:cNvSpPr>
            <p:nvPr/>
          </p:nvSpPr>
          <p:spPr bwMode="auto">
            <a:xfrm flipH="1">
              <a:off x="4080" y="2064"/>
              <a:ext cx="672" cy="7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626815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457200" y="274638"/>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lang="en-US" sz="4400" b="1" noProof="1">
                <a:solidFill>
                  <a:schemeClr val="accent1"/>
                </a:solidFill>
                <a:latin typeface="Tahoma" pitchFamily="34" charset="0"/>
              </a:rPr>
              <a:t>3. List Box</a:t>
            </a:r>
          </a:p>
        </p:txBody>
      </p:sp>
      <p:sp>
        <p:nvSpPr>
          <p:cNvPr id="9219" name="Rectangle 5"/>
          <p:cNvSpPr>
            <a:spLocks noChangeArrowheads="1"/>
          </p:cNvSpPr>
          <p:nvPr/>
        </p:nvSpPr>
        <p:spPr bwMode="auto">
          <a:xfrm>
            <a:off x="381000" y="1371600"/>
            <a:ext cx="838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57188" indent="-342900" algn="just">
              <a:spcBef>
                <a:spcPct val="20000"/>
              </a:spcBef>
              <a:buFont typeface="Wingdings" pitchFamily="2" charset="2"/>
              <a:buChar char="§"/>
            </a:pPr>
            <a:r>
              <a:rPr lang="en-US" sz="2400" noProof="1"/>
              <a:t>Digunakan untuk menampilkan sejumlah pilihan yang tersedia yang dapat dipilih oleh pengguna program. Biasanya pilihan yang dapat dipilih berupa pilihan tunggal, tetapi dalam kondisi tertentu juga dimungkinkan untuk membuat pilihan jamak (multiple choices). </a:t>
            </a:r>
          </a:p>
          <a:p>
            <a:pPr marL="357188" indent="-342900" algn="just">
              <a:spcBef>
                <a:spcPct val="20000"/>
              </a:spcBef>
              <a:buFont typeface="Wingdings" pitchFamily="2" charset="2"/>
              <a:buChar char="§"/>
            </a:pPr>
            <a:r>
              <a:rPr lang="en-US" sz="2400" noProof="1"/>
              <a:t>Pada dasarnya, sebuah list box hanya terdiri atas bagian yang digunakan untuk menampilkan pilihan-pilihan yang tersedia.</a:t>
            </a:r>
          </a:p>
          <a:p>
            <a:pPr marL="357188" indent="-342900" algn="just">
              <a:spcBef>
                <a:spcPct val="20000"/>
              </a:spcBef>
              <a:buFont typeface="Wingdings" pitchFamily="2" charset="2"/>
              <a:buChar char="§"/>
            </a:pPr>
            <a:r>
              <a:rPr lang="en-US" sz="2400" noProof="1"/>
              <a:t>Terkadang terjadi suatu keadaan dimana panjang suatu pilihan lebih besar dibandingkan dengan lebar list box.</a:t>
            </a:r>
          </a:p>
          <a:p>
            <a:pPr marL="357188" indent="-342900" algn="just">
              <a:spcBef>
                <a:spcPct val="20000"/>
              </a:spcBef>
              <a:buFont typeface="Wingdings" pitchFamily="2" charset="2"/>
              <a:buChar char="§"/>
            </a:pPr>
            <a:r>
              <a:rPr lang="en-US" sz="2400" noProof="1"/>
              <a:t>Untuk itu, list box tersebut harus ditambahkan penggeser (scrollbar), baik vertikal maupun horizontal.</a:t>
            </a:r>
          </a:p>
          <a:p>
            <a:pPr marL="357188" indent="-342900" algn="just">
              <a:spcBef>
                <a:spcPct val="20000"/>
              </a:spcBef>
            </a:pPr>
            <a:endParaRPr lang="en-US" sz="2400" noProof="1"/>
          </a:p>
        </p:txBody>
      </p:sp>
      <p:sp>
        <p:nvSpPr>
          <p:cNvPr id="9220" name="Line 6"/>
          <p:cNvSpPr>
            <a:spLocks noChangeShapeType="1"/>
          </p:cNvSpPr>
          <p:nvPr/>
        </p:nvSpPr>
        <p:spPr bwMode="auto">
          <a:xfrm>
            <a:off x="609600" y="1295400"/>
            <a:ext cx="80772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699163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1374</TotalTime>
  <Words>1325</Words>
  <Application>Microsoft Office PowerPoint</Application>
  <PresentationFormat>On-screen Show (4:3)</PresentationFormat>
  <Paragraphs>179</Paragraphs>
  <Slides>42</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Hardcover</vt:lpstr>
      <vt:lpstr>Visio</vt:lpstr>
      <vt:lpstr>KOMPONEN  ANTARMUKA  GRAFIS</vt:lpstr>
      <vt:lpstr>Komponen Antarmuka Pengguna</vt:lpstr>
      <vt:lpstr>PowerPoint Presentation</vt:lpstr>
      <vt:lpstr>PowerPoint Presentation</vt:lpstr>
      <vt:lpstr>1. Tombol Tekan</vt:lpstr>
      <vt:lpstr>Contoh Tobol tekan:</vt:lpstr>
      <vt:lpstr>2. Spin Box</vt:lpstr>
      <vt:lpstr>PowerPoint Presentation</vt:lpstr>
      <vt:lpstr>PowerPoint Presentation</vt:lpstr>
      <vt:lpstr>Contoh</vt:lpstr>
      <vt:lpstr>PowerPoint Presentation</vt:lpstr>
      <vt:lpstr>4. Combo Box</vt:lpstr>
      <vt:lpstr>Contoh</vt:lpstr>
      <vt:lpstr>PowerPoint Presentation</vt:lpstr>
      <vt:lpstr>Kapan Penggunaan List Box dan Combo Box</vt:lpstr>
      <vt:lpstr>5. Tombol Radio</vt:lpstr>
      <vt:lpstr>Contoh</vt:lpstr>
      <vt:lpstr>PowerPoint Presentation</vt:lpstr>
      <vt:lpstr>6. Check Box</vt:lpstr>
      <vt:lpstr>Contoh</vt:lpstr>
      <vt:lpstr>PowerPoint Presentation</vt:lpstr>
      <vt:lpstr>7. Label Box</vt:lpstr>
      <vt:lpstr>PowerPoint Presentation</vt:lpstr>
      <vt:lpstr>Perancangan Interface User</vt:lpstr>
      <vt:lpstr>Kelebihan GUI</vt:lpstr>
      <vt:lpstr>Proses Perancangan User Interface</vt:lpstr>
      <vt:lpstr>PowerPoint Presentation</vt:lpstr>
      <vt:lpstr>Prinsip Perancangan User Interface</vt:lpstr>
      <vt:lpstr>1.Kebiasaan User</vt:lpstr>
      <vt:lpstr>2.Konsistensi </vt:lpstr>
      <vt:lpstr>3.Kejutan Minimal</vt:lpstr>
      <vt:lpstr>4.Kemampuan Pemulihan</vt:lpstr>
      <vt:lpstr>5. Panduan User </vt:lpstr>
      <vt:lpstr>6. Keragaman User</vt:lpstr>
      <vt:lpstr>Interaksi User (Shneiderman, 1998)</vt:lpstr>
      <vt:lpstr>User Interface Multipel</vt:lpstr>
      <vt:lpstr>Presentasi Informasi</vt:lpstr>
      <vt:lpstr>Presentasi Informasi</vt:lpstr>
      <vt:lpstr>PowerPoint Presentation</vt:lpstr>
      <vt:lpstr>Faktor :</vt:lpstr>
      <vt:lpstr>Warna Pada Desain Interface (Shneiderman, 1998)</vt:lpstr>
      <vt:lpstr>Evaluasi Interface</vt:lpstr>
    </vt:vector>
  </TitlesOfParts>
  <Company>STMIK Bina Patria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PERANCANGAN INTERFACE USER</dc:title>
  <dc:creator>taufiq</dc:creator>
  <cp:lastModifiedBy>Gohan</cp:lastModifiedBy>
  <cp:revision>97</cp:revision>
  <dcterms:created xsi:type="dcterms:W3CDTF">2009-01-07T13:12:57Z</dcterms:created>
  <dcterms:modified xsi:type="dcterms:W3CDTF">2019-10-21T01:40:04Z</dcterms:modified>
</cp:coreProperties>
</file>